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theme/themeOverride3.xml" ContentType="application/vnd.openxmlformats-officedocument.themeOverride+xml"/>
  <Override PartName="/ppt/notesSlides/notesSlide16.xml" ContentType="application/vnd.openxmlformats-officedocument.presentationml.notesSlide+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5.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95" r:id="rId21"/>
    <p:sldId id="301" r:id="rId22"/>
    <p:sldId id="302" r:id="rId23"/>
    <p:sldId id="277" r:id="rId24"/>
    <p:sldId id="296" r:id="rId25"/>
    <p:sldId id="297" r:id="rId26"/>
    <p:sldId id="298" r:id="rId27"/>
    <p:sldId id="299"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303" r:id="rId41"/>
    <p:sldId id="290" r:id="rId42"/>
    <p:sldId id="291" r:id="rId43"/>
    <p:sldId id="292" r:id="rId44"/>
    <p:sldId id="293" r:id="rId45"/>
    <p:sldId id="294" r:id="rId4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1" autoAdjust="0"/>
    <p:restoredTop sz="94660"/>
  </p:normalViewPr>
  <p:slideViewPr>
    <p:cSldViewPr snapToGrid="0">
      <p:cViewPr>
        <p:scale>
          <a:sx n="47" d="100"/>
          <a:sy n="47" d="100"/>
        </p:scale>
        <p:origin x="-18" y="-9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F2D2D8-49C2-4FD4-9281-4EEF9B10720E}"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ru-RU"/>
        </a:p>
      </dgm:t>
    </dgm:pt>
    <dgm:pt modelId="{24A4E320-59CB-4E2F-A262-61B935E43BC3}">
      <dgm:prSet phldrT="[Текст]"/>
      <dgm:spPr/>
      <dgm:t>
        <a:bodyPr/>
        <a:lstStyle/>
        <a:p>
          <a:r>
            <a:rPr lang="uk-UA" dirty="0"/>
            <a:t>БД</a:t>
          </a:r>
          <a:endParaRPr lang="ru-RU" dirty="0"/>
        </a:p>
      </dgm:t>
    </dgm:pt>
    <dgm:pt modelId="{70D1041E-1740-4F06-BB38-56478A5D0B00}" type="parTrans" cxnId="{07CF4F8F-7AF3-42B1-B7BA-638B326EFF3B}">
      <dgm:prSet/>
      <dgm:spPr/>
      <dgm:t>
        <a:bodyPr/>
        <a:lstStyle/>
        <a:p>
          <a:endParaRPr lang="ru-RU"/>
        </a:p>
      </dgm:t>
    </dgm:pt>
    <dgm:pt modelId="{F6F33517-9BF0-484D-AACF-4CB1AF7BD68C}" type="sibTrans" cxnId="{07CF4F8F-7AF3-42B1-B7BA-638B326EFF3B}">
      <dgm:prSet/>
      <dgm:spPr/>
      <dgm:t>
        <a:bodyPr/>
        <a:lstStyle/>
        <a:p>
          <a:endParaRPr lang="ru-RU"/>
        </a:p>
      </dgm:t>
    </dgm:pt>
    <dgm:pt modelId="{25DBD01C-102D-4686-9571-1B676483E097}">
      <dgm:prSet phldrT="[Текст]"/>
      <dgm:spPr>
        <a:solidFill>
          <a:schemeClr val="accent4">
            <a:lumMod val="75000"/>
            <a:alpha val="50000"/>
          </a:schemeClr>
        </a:solidFill>
      </dgm:spPr>
      <dgm:t>
        <a:bodyPr/>
        <a:lstStyle/>
        <a:p>
          <a:r>
            <a:rPr lang="uk-UA" dirty="0"/>
            <a:t>В1</a:t>
          </a:r>
          <a:endParaRPr lang="ru-RU" dirty="0"/>
        </a:p>
      </dgm:t>
    </dgm:pt>
    <dgm:pt modelId="{7FCF544A-5463-43A7-BCBC-3CE91BB968C3}" type="parTrans" cxnId="{30BB1DEE-469E-435A-AAC4-20606BE0995A}">
      <dgm:prSet/>
      <dgm:spPr/>
      <dgm:t>
        <a:bodyPr/>
        <a:lstStyle/>
        <a:p>
          <a:endParaRPr lang="ru-RU"/>
        </a:p>
      </dgm:t>
    </dgm:pt>
    <dgm:pt modelId="{64A06259-E160-49D3-8D11-0473700173CE}" type="sibTrans" cxnId="{30BB1DEE-469E-435A-AAC4-20606BE0995A}">
      <dgm:prSet/>
      <dgm:spPr/>
      <dgm:t>
        <a:bodyPr/>
        <a:lstStyle/>
        <a:p>
          <a:endParaRPr lang="ru-RU"/>
        </a:p>
      </dgm:t>
    </dgm:pt>
    <dgm:pt modelId="{5E78AC63-AD2E-4511-A333-05C1464C0FA4}">
      <dgm:prSet phldrT="[Текст]"/>
      <dgm:spPr>
        <a:solidFill>
          <a:schemeClr val="accent6">
            <a:lumMod val="60000"/>
            <a:lumOff val="40000"/>
            <a:alpha val="50000"/>
          </a:schemeClr>
        </a:solidFill>
      </dgm:spPr>
      <dgm:t>
        <a:bodyPr/>
        <a:lstStyle/>
        <a:p>
          <a:r>
            <a:rPr lang="uk-UA" dirty="0"/>
            <a:t>В2</a:t>
          </a:r>
          <a:endParaRPr lang="ru-RU" dirty="0"/>
        </a:p>
      </dgm:t>
    </dgm:pt>
    <dgm:pt modelId="{2B6621EB-4729-43E0-870B-034025081711}" type="parTrans" cxnId="{C488BFB6-DB12-49E8-8693-A5CB3A22FB86}">
      <dgm:prSet/>
      <dgm:spPr/>
      <dgm:t>
        <a:bodyPr/>
        <a:lstStyle/>
        <a:p>
          <a:endParaRPr lang="ru-RU"/>
        </a:p>
      </dgm:t>
    </dgm:pt>
    <dgm:pt modelId="{570591DF-1FBB-4DEF-9352-2B0A7CC27580}" type="sibTrans" cxnId="{C488BFB6-DB12-49E8-8693-A5CB3A22FB86}">
      <dgm:prSet/>
      <dgm:spPr/>
      <dgm:t>
        <a:bodyPr/>
        <a:lstStyle/>
        <a:p>
          <a:endParaRPr lang="ru-RU"/>
        </a:p>
      </dgm:t>
    </dgm:pt>
    <dgm:pt modelId="{5E01E08E-0B52-4370-80FB-F446F082E4F7}">
      <dgm:prSet phldrT="[Текст]"/>
      <dgm:spPr>
        <a:solidFill>
          <a:srgbClr val="00B050">
            <a:alpha val="50000"/>
          </a:srgbClr>
        </a:solidFill>
      </dgm:spPr>
      <dgm:t>
        <a:bodyPr/>
        <a:lstStyle/>
        <a:p>
          <a:r>
            <a:rPr lang="uk-UA" dirty="0"/>
            <a:t>В3</a:t>
          </a:r>
          <a:endParaRPr lang="ru-RU" dirty="0"/>
        </a:p>
      </dgm:t>
    </dgm:pt>
    <dgm:pt modelId="{F7B2A4EF-B9E0-4E06-9196-837A183FC2E2}" type="parTrans" cxnId="{2B638827-653B-45BA-A7E4-3C1C43BB2878}">
      <dgm:prSet/>
      <dgm:spPr/>
      <dgm:t>
        <a:bodyPr/>
        <a:lstStyle/>
        <a:p>
          <a:endParaRPr lang="ru-RU"/>
        </a:p>
      </dgm:t>
    </dgm:pt>
    <dgm:pt modelId="{1F5BD32A-8901-46F0-B386-0DB1D1444329}" type="sibTrans" cxnId="{2B638827-653B-45BA-A7E4-3C1C43BB2878}">
      <dgm:prSet/>
      <dgm:spPr/>
      <dgm:t>
        <a:bodyPr/>
        <a:lstStyle/>
        <a:p>
          <a:endParaRPr lang="ru-RU"/>
        </a:p>
      </dgm:t>
    </dgm:pt>
    <dgm:pt modelId="{9A6302FD-5EFB-46BF-B194-6694C1A407BD}">
      <dgm:prSet phldrT="[Текст]"/>
      <dgm:spPr>
        <a:solidFill>
          <a:srgbClr val="FFC000">
            <a:alpha val="50000"/>
          </a:srgbClr>
        </a:solidFill>
      </dgm:spPr>
      <dgm:t>
        <a:bodyPr/>
        <a:lstStyle/>
        <a:p>
          <a:r>
            <a:rPr lang="uk-UA" dirty="0"/>
            <a:t>В4</a:t>
          </a:r>
          <a:endParaRPr lang="ru-RU" dirty="0"/>
        </a:p>
      </dgm:t>
    </dgm:pt>
    <dgm:pt modelId="{F6ACCA8B-3CF4-410F-B74F-B92F945D0813}" type="parTrans" cxnId="{1FE8391B-9069-45A0-977E-92A8910FBDEB}">
      <dgm:prSet/>
      <dgm:spPr/>
      <dgm:t>
        <a:bodyPr/>
        <a:lstStyle/>
        <a:p>
          <a:endParaRPr lang="ru-RU"/>
        </a:p>
      </dgm:t>
    </dgm:pt>
    <dgm:pt modelId="{6557CB63-A4A7-4E57-A0C5-BE7362DBB89D}" type="sibTrans" cxnId="{1FE8391B-9069-45A0-977E-92A8910FBDEB}">
      <dgm:prSet/>
      <dgm:spPr/>
      <dgm:t>
        <a:bodyPr/>
        <a:lstStyle/>
        <a:p>
          <a:endParaRPr lang="ru-RU"/>
        </a:p>
      </dgm:t>
    </dgm:pt>
    <dgm:pt modelId="{E1B6DD41-3AE8-4EAE-A3E5-A17F5939B5B8}" type="pres">
      <dgm:prSet presAssocID="{49F2D2D8-49C2-4FD4-9281-4EEF9B10720E}" presName="composite" presStyleCnt="0">
        <dgm:presLayoutVars>
          <dgm:chMax val="1"/>
          <dgm:dir/>
          <dgm:resizeHandles val="exact"/>
        </dgm:presLayoutVars>
      </dgm:prSet>
      <dgm:spPr/>
      <dgm:t>
        <a:bodyPr/>
        <a:lstStyle/>
        <a:p>
          <a:endParaRPr lang="en-US"/>
        </a:p>
      </dgm:t>
    </dgm:pt>
    <dgm:pt modelId="{43E50CAD-B2E3-400C-81A9-D71DB0BD5D28}" type="pres">
      <dgm:prSet presAssocID="{49F2D2D8-49C2-4FD4-9281-4EEF9B10720E}" presName="radial" presStyleCnt="0">
        <dgm:presLayoutVars>
          <dgm:animLvl val="ctr"/>
        </dgm:presLayoutVars>
      </dgm:prSet>
      <dgm:spPr/>
    </dgm:pt>
    <dgm:pt modelId="{354E2033-5325-4679-951F-54D9C9834889}" type="pres">
      <dgm:prSet presAssocID="{24A4E320-59CB-4E2F-A262-61B935E43BC3}" presName="centerShape" presStyleLbl="vennNode1" presStyleIdx="0" presStyleCnt="5"/>
      <dgm:spPr/>
      <dgm:t>
        <a:bodyPr/>
        <a:lstStyle/>
        <a:p>
          <a:endParaRPr lang="en-US"/>
        </a:p>
      </dgm:t>
    </dgm:pt>
    <dgm:pt modelId="{5DF06E77-F7AC-4288-B706-DAFE5A3C1697}" type="pres">
      <dgm:prSet presAssocID="{25DBD01C-102D-4686-9571-1B676483E097}" presName="node" presStyleLbl="vennNode1" presStyleIdx="1" presStyleCnt="5">
        <dgm:presLayoutVars>
          <dgm:bulletEnabled val="1"/>
        </dgm:presLayoutVars>
      </dgm:prSet>
      <dgm:spPr/>
      <dgm:t>
        <a:bodyPr/>
        <a:lstStyle/>
        <a:p>
          <a:endParaRPr lang="en-US"/>
        </a:p>
      </dgm:t>
    </dgm:pt>
    <dgm:pt modelId="{DA35E3FA-E2B4-4108-B2A2-B1915563AF8E}" type="pres">
      <dgm:prSet presAssocID="{5E78AC63-AD2E-4511-A333-05C1464C0FA4}" presName="node" presStyleLbl="vennNode1" presStyleIdx="2" presStyleCnt="5">
        <dgm:presLayoutVars>
          <dgm:bulletEnabled val="1"/>
        </dgm:presLayoutVars>
      </dgm:prSet>
      <dgm:spPr/>
      <dgm:t>
        <a:bodyPr/>
        <a:lstStyle/>
        <a:p>
          <a:endParaRPr lang="en-US"/>
        </a:p>
      </dgm:t>
    </dgm:pt>
    <dgm:pt modelId="{98AFC91F-D8E4-445D-BD1B-03B42C6F7E4D}" type="pres">
      <dgm:prSet presAssocID="{5E01E08E-0B52-4370-80FB-F446F082E4F7}" presName="node" presStyleLbl="vennNode1" presStyleIdx="3" presStyleCnt="5">
        <dgm:presLayoutVars>
          <dgm:bulletEnabled val="1"/>
        </dgm:presLayoutVars>
      </dgm:prSet>
      <dgm:spPr/>
      <dgm:t>
        <a:bodyPr/>
        <a:lstStyle/>
        <a:p>
          <a:endParaRPr lang="en-US"/>
        </a:p>
      </dgm:t>
    </dgm:pt>
    <dgm:pt modelId="{018A1663-79E1-4A3B-821E-B46808AF31D9}" type="pres">
      <dgm:prSet presAssocID="{9A6302FD-5EFB-46BF-B194-6694C1A407BD}" presName="node" presStyleLbl="vennNode1" presStyleIdx="4" presStyleCnt="5">
        <dgm:presLayoutVars>
          <dgm:bulletEnabled val="1"/>
        </dgm:presLayoutVars>
      </dgm:prSet>
      <dgm:spPr/>
      <dgm:t>
        <a:bodyPr/>
        <a:lstStyle/>
        <a:p>
          <a:endParaRPr lang="en-US"/>
        </a:p>
      </dgm:t>
    </dgm:pt>
  </dgm:ptLst>
  <dgm:cxnLst>
    <dgm:cxn modelId="{1B168CC3-4862-4FC4-8624-AB8F5064A6EE}" type="presOf" srcId="{49F2D2D8-49C2-4FD4-9281-4EEF9B10720E}" destId="{E1B6DD41-3AE8-4EAE-A3E5-A17F5939B5B8}" srcOrd="0" destOrd="0" presId="urn:microsoft.com/office/officeart/2005/8/layout/radial3"/>
    <dgm:cxn modelId="{C7C8BBAE-084B-4143-967F-98F58F348692}" type="presOf" srcId="{5E78AC63-AD2E-4511-A333-05C1464C0FA4}" destId="{DA35E3FA-E2B4-4108-B2A2-B1915563AF8E}" srcOrd="0" destOrd="0" presId="urn:microsoft.com/office/officeart/2005/8/layout/radial3"/>
    <dgm:cxn modelId="{A430B07C-1133-4A8D-B2B5-28E41F78F6F4}" type="presOf" srcId="{9A6302FD-5EFB-46BF-B194-6694C1A407BD}" destId="{018A1663-79E1-4A3B-821E-B46808AF31D9}" srcOrd="0" destOrd="0" presId="urn:microsoft.com/office/officeart/2005/8/layout/radial3"/>
    <dgm:cxn modelId="{1FE8391B-9069-45A0-977E-92A8910FBDEB}" srcId="{24A4E320-59CB-4E2F-A262-61B935E43BC3}" destId="{9A6302FD-5EFB-46BF-B194-6694C1A407BD}" srcOrd="3" destOrd="0" parTransId="{F6ACCA8B-3CF4-410F-B74F-B92F945D0813}" sibTransId="{6557CB63-A4A7-4E57-A0C5-BE7362DBB89D}"/>
    <dgm:cxn modelId="{7B6BAFA3-34A0-4318-A271-0FC5E5B5F73C}" type="presOf" srcId="{25DBD01C-102D-4686-9571-1B676483E097}" destId="{5DF06E77-F7AC-4288-B706-DAFE5A3C1697}" srcOrd="0" destOrd="0" presId="urn:microsoft.com/office/officeart/2005/8/layout/radial3"/>
    <dgm:cxn modelId="{30BB1DEE-469E-435A-AAC4-20606BE0995A}" srcId="{24A4E320-59CB-4E2F-A262-61B935E43BC3}" destId="{25DBD01C-102D-4686-9571-1B676483E097}" srcOrd="0" destOrd="0" parTransId="{7FCF544A-5463-43A7-BCBC-3CE91BB968C3}" sibTransId="{64A06259-E160-49D3-8D11-0473700173CE}"/>
    <dgm:cxn modelId="{07CF4F8F-7AF3-42B1-B7BA-638B326EFF3B}" srcId="{49F2D2D8-49C2-4FD4-9281-4EEF9B10720E}" destId="{24A4E320-59CB-4E2F-A262-61B935E43BC3}" srcOrd="0" destOrd="0" parTransId="{70D1041E-1740-4F06-BB38-56478A5D0B00}" sibTransId="{F6F33517-9BF0-484D-AACF-4CB1AF7BD68C}"/>
    <dgm:cxn modelId="{6C81549F-80E1-48C2-88E2-367E00A9732A}" type="presOf" srcId="{5E01E08E-0B52-4370-80FB-F446F082E4F7}" destId="{98AFC91F-D8E4-445D-BD1B-03B42C6F7E4D}" srcOrd="0" destOrd="0" presId="urn:microsoft.com/office/officeart/2005/8/layout/radial3"/>
    <dgm:cxn modelId="{C488BFB6-DB12-49E8-8693-A5CB3A22FB86}" srcId="{24A4E320-59CB-4E2F-A262-61B935E43BC3}" destId="{5E78AC63-AD2E-4511-A333-05C1464C0FA4}" srcOrd="1" destOrd="0" parTransId="{2B6621EB-4729-43E0-870B-034025081711}" sibTransId="{570591DF-1FBB-4DEF-9352-2B0A7CC27580}"/>
    <dgm:cxn modelId="{2B638827-653B-45BA-A7E4-3C1C43BB2878}" srcId="{24A4E320-59CB-4E2F-A262-61B935E43BC3}" destId="{5E01E08E-0B52-4370-80FB-F446F082E4F7}" srcOrd="2" destOrd="0" parTransId="{F7B2A4EF-B9E0-4E06-9196-837A183FC2E2}" sibTransId="{1F5BD32A-8901-46F0-B386-0DB1D1444329}"/>
    <dgm:cxn modelId="{E7A11FD1-37C4-49FF-850A-C54AF8A05DC1}" type="presOf" srcId="{24A4E320-59CB-4E2F-A262-61B935E43BC3}" destId="{354E2033-5325-4679-951F-54D9C9834889}" srcOrd="0" destOrd="0" presId="urn:microsoft.com/office/officeart/2005/8/layout/radial3"/>
    <dgm:cxn modelId="{7AEB0E64-4713-4216-A98A-F0A3A6EEEBF1}" type="presParOf" srcId="{E1B6DD41-3AE8-4EAE-A3E5-A17F5939B5B8}" destId="{43E50CAD-B2E3-400C-81A9-D71DB0BD5D28}" srcOrd="0" destOrd="0" presId="urn:microsoft.com/office/officeart/2005/8/layout/radial3"/>
    <dgm:cxn modelId="{ED792E8D-8B51-4C7A-AFA2-AF4C5D4429B9}" type="presParOf" srcId="{43E50CAD-B2E3-400C-81A9-D71DB0BD5D28}" destId="{354E2033-5325-4679-951F-54D9C9834889}" srcOrd="0" destOrd="0" presId="urn:microsoft.com/office/officeart/2005/8/layout/radial3"/>
    <dgm:cxn modelId="{CEB9CAF2-A762-476A-B17A-76917D20AFAE}" type="presParOf" srcId="{43E50CAD-B2E3-400C-81A9-D71DB0BD5D28}" destId="{5DF06E77-F7AC-4288-B706-DAFE5A3C1697}" srcOrd="1" destOrd="0" presId="urn:microsoft.com/office/officeart/2005/8/layout/radial3"/>
    <dgm:cxn modelId="{2E0F0143-A27A-4761-96C6-6AA93AFAEDE3}" type="presParOf" srcId="{43E50CAD-B2E3-400C-81A9-D71DB0BD5D28}" destId="{DA35E3FA-E2B4-4108-B2A2-B1915563AF8E}" srcOrd="2" destOrd="0" presId="urn:microsoft.com/office/officeart/2005/8/layout/radial3"/>
    <dgm:cxn modelId="{79B036D5-2504-46D6-9C28-E0BE24F3C13B}" type="presParOf" srcId="{43E50CAD-B2E3-400C-81A9-D71DB0BD5D28}" destId="{98AFC91F-D8E4-445D-BD1B-03B42C6F7E4D}" srcOrd="3" destOrd="0" presId="urn:microsoft.com/office/officeart/2005/8/layout/radial3"/>
    <dgm:cxn modelId="{4CBBA9AD-1852-4834-AC34-416E2E9E7F2F}" type="presParOf" srcId="{43E50CAD-B2E3-400C-81A9-D71DB0BD5D28}" destId="{018A1663-79E1-4A3B-821E-B46808AF31D9}"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150F3F-DBFF-40BC-A1B2-E82A957FD5A6}"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ru-RU"/>
        </a:p>
      </dgm:t>
    </dgm:pt>
    <dgm:pt modelId="{729856F1-6D9D-4B27-90C3-8895FC5DDC88}">
      <dgm:prSet phldrT="[Текст]"/>
      <dgm:spPr>
        <a:solidFill>
          <a:schemeClr val="accent3">
            <a:lumMod val="60000"/>
            <a:lumOff val="40000"/>
          </a:schemeClr>
        </a:solidFill>
      </dgm:spPr>
      <dgm:t>
        <a:bodyPr/>
        <a:lstStyle/>
        <a:p>
          <a:r>
            <a:rPr lang="uk-UA" dirty="0"/>
            <a:t>В</a:t>
          </a:r>
          <a:endParaRPr lang="ru-RU" dirty="0"/>
        </a:p>
      </dgm:t>
    </dgm:pt>
    <dgm:pt modelId="{4FB618F7-FD10-4C02-ABFD-3B909668882B}" type="parTrans" cxnId="{F0CD13DC-3CF9-421D-945B-39FAD81E169D}">
      <dgm:prSet/>
      <dgm:spPr/>
      <dgm:t>
        <a:bodyPr/>
        <a:lstStyle/>
        <a:p>
          <a:endParaRPr lang="ru-RU"/>
        </a:p>
      </dgm:t>
    </dgm:pt>
    <dgm:pt modelId="{BA7AE395-5986-48E4-8332-2EE9644366EA}" type="sibTrans" cxnId="{F0CD13DC-3CF9-421D-945B-39FAD81E169D}">
      <dgm:prSet/>
      <dgm:spPr/>
      <dgm:t>
        <a:bodyPr/>
        <a:lstStyle/>
        <a:p>
          <a:endParaRPr lang="ru-RU"/>
        </a:p>
      </dgm:t>
    </dgm:pt>
    <dgm:pt modelId="{B296884C-A116-44DE-8CEC-E1E90BFA86DD}">
      <dgm:prSet phldrT="[Текст]"/>
      <dgm:spPr/>
      <dgm:t>
        <a:bodyPr/>
        <a:lstStyle/>
        <a:p>
          <a:r>
            <a:rPr lang="uk-UA" dirty="0"/>
            <a:t>БД2</a:t>
          </a:r>
          <a:endParaRPr lang="ru-RU" dirty="0"/>
        </a:p>
      </dgm:t>
    </dgm:pt>
    <dgm:pt modelId="{A65B04BA-972E-4AE3-9F82-181395040956}" type="parTrans" cxnId="{437DFF1E-EB5A-48A6-A77B-42E48FA53A0E}">
      <dgm:prSet/>
      <dgm:spPr/>
      <dgm:t>
        <a:bodyPr/>
        <a:lstStyle/>
        <a:p>
          <a:endParaRPr lang="ru-RU"/>
        </a:p>
      </dgm:t>
    </dgm:pt>
    <dgm:pt modelId="{607842D3-1B0E-46BE-8F19-D6F837F2181C}" type="sibTrans" cxnId="{437DFF1E-EB5A-48A6-A77B-42E48FA53A0E}">
      <dgm:prSet/>
      <dgm:spPr/>
      <dgm:t>
        <a:bodyPr/>
        <a:lstStyle/>
        <a:p>
          <a:endParaRPr lang="ru-RU"/>
        </a:p>
      </dgm:t>
    </dgm:pt>
    <dgm:pt modelId="{74B2A483-49F2-45B7-9748-91245FF45B90}">
      <dgm:prSet phldrT="[Текст]"/>
      <dgm:spPr/>
      <dgm:t>
        <a:bodyPr/>
        <a:lstStyle/>
        <a:p>
          <a:r>
            <a:rPr lang="uk-UA" dirty="0"/>
            <a:t>БД1</a:t>
          </a:r>
          <a:endParaRPr lang="ru-RU" dirty="0"/>
        </a:p>
      </dgm:t>
    </dgm:pt>
    <dgm:pt modelId="{334AF1FC-698A-4ED7-BD05-EB8CAFC19E09}" type="parTrans" cxnId="{691DDAD8-44FF-474E-931E-43CF93DBFF0C}">
      <dgm:prSet/>
      <dgm:spPr/>
      <dgm:t>
        <a:bodyPr/>
        <a:lstStyle/>
        <a:p>
          <a:endParaRPr lang="ru-RU"/>
        </a:p>
      </dgm:t>
    </dgm:pt>
    <dgm:pt modelId="{266C1A39-68D1-4A62-843B-20B8602980DD}" type="sibTrans" cxnId="{691DDAD8-44FF-474E-931E-43CF93DBFF0C}">
      <dgm:prSet/>
      <dgm:spPr/>
      <dgm:t>
        <a:bodyPr/>
        <a:lstStyle/>
        <a:p>
          <a:endParaRPr lang="ru-RU"/>
        </a:p>
      </dgm:t>
    </dgm:pt>
    <dgm:pt modelId="{A14DA28E-86B4-401A-9F22-CFAE61CFB75D}" type="pres">
      <dgm:prSet presAssocID="{03150F3F-DBFF-40BC-A1B2-E82A957FD5A6}" presName="Name0" presStyleCnt="0">
        <dgm:presLayoutVars>
          <dgm:chMax val="1"/>
          <dgm:chPref val="1"/>
          <dgm:dir/>
          <dgm:animOne val="branch"/>
          <dgm:animLvl val="lvl"/>
        </dgm:presLayoutVars>
      </dgm:prSet>
      <dgm:spPr/>
      <dgm:t>
        <a:bodyPr/>
        <a:lstStyle/>
        <a:p>
          <a:endParaRPr lang="en-US"/>
        </a:p>
      </dgm:t>
    </dgm:pt>
    <dgm:pt modelId="{07B16E7F-F9C1-441C-93F4-2593B1802ECB}" type="pres">
      <dgm:prSet presAssocID="{729856F1-6D9D-4B27-90C3-8895FC5DDC88}" presName="singleCycle" presStyleCnt="0"/>
      <dgm:spPr/>
    </dgm:pt>
    <dgm:pt modelId="{A500CEA1-BA1B-42C2-B1BD-C2ECA03B06C8}" type="pres">
      <dgm:prSet presAssocID="{729856F1-6D9D-4B27-90C3-8895FC5DDC88}" presName="singleCenter" presStyleLbl="node1" presStyleIdx="0" presStyleCnt="3" custScaleX="148607" custScaleY="132231" custLinFactNeighborX="-1290" custLinFactNeighborY="-860">
        <dgm:presLayoutVars>
          <dgm:chMax val="7"/>
          <dgm:chPref val="7"/>
        </dgm:presLayoutVars>
      </dgm:prSet>
      <dgm:spPr/>
      <dgm:t>
        <a:bodyPr/>
        <a:lstStyle/>
        <a:p>
          <a:endParaRPr lang="en-US"/>
        </a:p>
      </dgm:t>
    </dgm:pt>
    <dgm:pt modelId="{70DA2510-3A88-41B6-AC98-D9B8513AC18B}" type="pres">
      <dgm:prSet presAssocID="{A65B04BA-972E-4AE3-9F82-181395040956}" presName="Name56" presStyleLbl="parChTrans1D2" presStyleIdx="0" presStyleCnt="2"/>
      <dgm:spPr/>
      <dgm:t>
        <a:bodyPr/>
        <a:lstStyle/>
        <a:p>
          <a:endParaRPr lang="en-US"/>
        </a:p>
      </dgm:t>
    </dgm:pt>
    <dgm:pt modelId="{5E5FD323-2ADC-458A-8536-91E287CABC34}" type="pres">
      <dgm:prSet presAssocID="{B296884C-A116-44DE-8CEC-E1E90BFA86DD}" presName="text0" presStyleLbl="node1" presStyleIdx="1" presStyleCnt="3" custScaleX="169285" custScaleY="185408" custRadScaleRad="151992" custRadScaleInc="131059">
        <dgm:presLayoutVars>
          <dgm:bulletEnabled val="1"/>
        </dgm:presLayoutVars>
      </dgm:prSet>
      <dgm:spPr/>
      <dgm:t>
        <a:bodyPr/>
        <a:lstStyle/>
        <a:p>
          <a:endParaRPr lang="en-US"/>
        </a:p>
      </dgm:t>
    </dgm:pt>
    <dgm:pt modelId="{13F746DC-2A75-4335-83A5-8F5D0A4A8D05}" type="pres">
      <dgm:prSet presAssocID="{334AF1FC-698A-4ED7-BD05-EB8CAFC19E09}" presName="Name56" presStyleLbl="parChTrans1D2" presStyleIdx="1" presStyleCnt="2"/>
      <dgm:spPr/>
      <dgm:t>
        <a:bodyPr/>
        <a:lstStyle/>
        <a:p>
          <a:endParaRPr lang="en-US"/>
        </a:p>
      </dgm:t>
    </dgm:pt>
    <dgm:pt modelId="{56C0EACF-0B81-4688-98F4-2B96937B0495}" type="pres">
      <dgm:prSet presAssocID="{74B2A483-49F2-45B7-9748-91245FF45B90}" presName="text0" presStyleLbl="node1" presStyleIdx="2" presStyleCnt="3" custScaleX="159721" custScaleY="189175" custRadScaleRad="133060" custRadScaleInc="73495">
        <dgm:presLayoutVars>
          <dgm:bulletEnabled val="1"/>
        </dgm:presLayoutVars>
      </dgm:prSet>
      <dgm:spPr/>
      <dgm:t>
        <a:bodyPr/>
        <a:lstStyle/>
        <a:p>
          <a:endParaRPr lang="en-US"/>
        </a:p>
      </dgm:t>
    </dgm:pt>
  </dgm:ptLst>
  <dgm:cxnLst>
    <dgm:cxn modelId="{9276ADF4-056D-489D-9AF6-5671350B3B88}" type="presOf" srcId="{B296884C-A116-44DE-8CEC-E1E90BFA86DD}" destId="{5E5FD323-2ADC-458A-8536-91E287CABC34}" srcOrd="0" destOrd="0" presId="urn:microsoft.com/office/officeart/2008/layout/RadialCluster"/>
    <dgm:cxn modelId="{437DFF1E-EB5A-48A6-A77B-42E48FA53A0E}" srcId="{729856F1-6D9D-4B27-90C3-8895FC5DDC88}" destId="{B296884C-A116-44DE-8CEC-E1E90BFA86DD}" srcOrd="0" destOrd="0" parTransId="{A65B04BA-972E-4AE3-9F82-181395040956}" sibTransId="{607842D3-1B0E-46BE-8F19-D6F837F2181C}"/>
    <dgm:cxn modelId="{691DDAD8-44FF-474E-931E-43CF93DBFF0C}" srcId="{729856F1-6D9D-4B27-90C3-8895FC5DDC88}" destId="{74B2A483-49F2-45B7-9748-91245FF45B90}" srcOrd="1" destOrd="0" parTransId="{334AF1FC-698A-4ED7-BD05-EB8CAFC19E09}" sibTransId="{266C1A39-68D1-4A62-843B-20B8602980DD}"/>
    <dgm:cxn modelId="{2E91CCE5-FE52-4CDC-BE1E-AD13C094677B}" type="presOf" srcId="{74B2A483-49F2-45B7-9748-91245FF45B90}" destId="{56C0EACF-0B81-4688-98F4-2B96937B0495}" srcOrd="0" destOrd="0" presId="urn:microsoft.com/office/officeart/2008/layout/RadialCluster"/>
    <dgm:cxn modelId="{F0CD13DC-3CF9-421D-945B-39FAD81E169D}" srcId="{03150F3F-DBFF-40BC-A1B2-E82A957FD5A6}" destId="{729856F1-6D9D-4B27-90C3-8895FC5DDC88}" srcOrd="0" destOrd="0" parTransId="{4FB618F7-FD10-4C02-ABFD-3B909668882B}" sibTransId="{BA7AE395-5986-48E4-8332-2EE9644366EA}"/>
    <dgm:cxn modelId="{756A51BC-437E-41BE-B232-B6B8A29F1044}" type="presOf" srcId="{A65B04BA-972E-4AE3-9F82-181395040956}" destId="{70DA2510-3A88-41B6-AC98-D9B8513AC18B}" srcOrd="0" destOrd="0" presId="urn:microsoft.com/office/officeart/2008/layout/RadialCluster"/>
    <dgm:cxn modelId="{9B927FE0-636C-40A1-9AD1-F2D1A57BAFFF}" type="presOf" srcId="{03150F3F-DBFF-40BC-A1B2-E82A957FD5A6}" destId="{A14DA28E-86B4-401A-9F22-CFAE61CFB75D}" srcOrd="0" destOrd="0" presId="urn:microsoft.com/office/officeart/2008/layout/RadialCluster"/>
    <dgm:cxn modelId="{46AF9BD1-086D-43E4-8304-54DB19B1BEAA}" type="presOf" srcId="{334AF1FC-698A-4ED7-BD05-EB8CAFC19E09}" destId="{13F746DC-2A75-4335-83A5-8F5D0A4A8D05}" srcOrd="0" destOrd="0" presId="urn:microsoft.com/office/officeart/2008/layout/RadialCluster"/>
    <dgm:cxn modelId="{DBC541B6-0991-4EFA-BA13-961611DFA8DE}" type="presOf" srcId="{729856F1-6D9D-4B27-90C3-8895FC5DDC88}" destId="{A500CEA1-BA1B-42C2-B1BD-C2ECA03B06C8}" srcOrd="0" destOrd="0" presId="urn:microsoft.com/office/officeart/2008/layout/RadialCluster"/>
    <dgm:cxn modelId="{29C012DA-2248-46E9-AD6A-0AA77273F04F}" type="presParOf" srcId="{A14DA28E-86B4-401A-9F22-CFAE61CFB75D}" destId="{07B16E7F-F9C1-441C-93F4-2593B1802ECB}" srcOrd="0" destOrd="0" presId="urn:microsoft.com/office/officeart/2008/layout/RadialCluster"/>
    <dgm:cxn modelId="{7F8D2B49-0E52-4DF9-ADD0-553221E10867}" type="presParOf" srcId="{07B16E7F-F9C1-441C-93F4-2593B1802ECB}" destId="{A500CEA1-BA1B-42C2-B1BD-C2ECA03B06C8}" srcOrd="0" destOrd="0" presId="urn:microsoft.com/office/officeart/2008/layout/RadialCluster"/>
    <dgm:cxn modelId="{F950FB25-3CE7-4E09-B45A-32B67B521485}" type="presParOf" srcId="{07B16E7F-F9C1-441C-93F4-2593B1802ECB}" destId="{70DA2510-3A88-41B6-AC98-D9B8513AC18B}" srcOrd="1" destOrd="0" presId="urn:microsoft.com/office/officeart/2008/layout/RadialCluster"/>
    <dgm:cxn modelId="{45EF5C0C-6ECD-4B59-A840-C651FE4BF401}" type="presParOf" srcId="{07B16E7F-F9C1-441C-93F4-2593B1802ECB}" destId="{5E5FD323-2ADC-458A-8536-91E287CABC34}" srcOrd="2" destOrd="0" presId="urn:microsoft.com/office/officeart/2008/layout/RadialCluster"/>
    <dgm:cxn modelId="{6BC3F4F6-FB3B-4DC4-A54F-74832402CB5C}" type="presParOf" srcId="{07B16E7F-F9C1-441C-93F4-2593B1802ECB}" destId="{13F746DC-2A75-4335-83A5-8F5D0A4A8D05}" srcOrd="3" destOrd="0" presId="urn:microsoft.com/office/officeart/2008/layout/RadialCluster"/>
    <dgm:cxn modelId="{B7E78D3C-0536-4DA0-9A23-2D07C451AD03}" type="presParOf" srcId="{07B16E7F-F9C1-441C-93F4-2593B1802ECB}" destId="{56C0EACF-0B81-4688-98F4-2B96937B0495}" srcOrd="4" destOrd="0" presId="urn:microsoft.com/office/officeart/2008/layout/RadialCluster"/>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E2033-5325-4679-951F-54D9C9834889}">
      <dsp:nvSpPr>
        <dsp:cNvPr id="0" name=""/>
        <dsp:cNvSpPr/>
      </dsp:nvSpPr>
      <dsp:spPr>
        <a:xfrm>
          <a:off x="1080061" y="512502"/>
          <a:ext cx="1276760" cy="127676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uk-UA" sz="4600" kern="1200" dirty="0"/>
            <a:t>БД</a:t>
          </a:r>
          <a:endParaRPr lang="ru-RU" sz="4600" kern="1200" dirty="0"/>
        </a:p>
      </dsp:txBody>
      <dsp:txXfrm>
        <a:off x="1267038" y="699479"/>
        <a:ext cx="902806" cy="902806"/>
      </dsp:txXfrm>
    </dsp:sp>
    <dsp:sp modelId="{5DF06E77-F7AC-4288-B706-DAFE5A3C1697}">
      <dsp:nvSpPr>
        <dsp:cNvPr id="0" name=""/>
        <dsp:cNvSpPr/>
      </dsp:nvSpPr>
      <dsp:spPr>
        <a:xfrm>
          <a:off x="1399251" y="227"/>
          <a:ext cx="638380" cy="638380"/>
        </a:xfrm>
        <a:prstGeom prst="ellipse">
          <a:avLst/>
        </a:prstGeom>
        <a:solidFill>
          <a:schemeClr val="accent4">
            <a:lumMod val="75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kern="1200" dirty="0"/>
            <a:t>В1</a:t>
          </a:r>
          <a:endParaRPr lang="ru-RU" sz="2400" kern="1200" dirty="0"/>
        </a:p>
      </dsp:txBody>
      <dsp:txXfrm>
        <a:off x="1492740" y="93716"/>
        <a:ext cx="451402" cy="451402"/>
      </dsp:txXfrm>
    </dsp:sp>
    <dsp:sp modelId="{DA35E3FA-E2B4-4108-B2A2-B1915563AF8E}">
      <dsp:nvSpPr>
        <dsp:cNvPr id="0" name=""/>
        <dsp:cNvSpPr/>
      </dsp:nvSpPr>
      <dsp:spPr>
        <a:xfrm>
          <a:off x="2230716" y="831692"/>
          <a:ext cx="638380" cy="638380"/>
        </a:xfrm>
        <a:prstGeom prst="ellipse">
          <a:avLst/>
        </a:prstGeom>
        <a:solidFill>
          <a:schemeClr val="accent6">
            <a:lumMod val="60000"/>
            <a:lumOff val="4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kern="1200" dirty="0"/>
            <a:t>В2</a:t>
          </a:r>
          <a:endParaRPr lang="ru-RU" sz="2400" kern="1200" dirty="0"/>
        </a:p>
      </dsp:txBody>
      <dsp:txXfrm>
        <a:off x="2324205" y="925181"/>
        <a:ext cx="451402" cy="451402"/>
      </dsp:txXfrm>
    </dsp:sp>
    <dsp:sp modelId="{98AFC91F-D8E4-445D-BD1B-03B42C6F7E4D}">
      <dsp:nvSpPr>
        <dsp:cNvPr id="0" name=""/>
        <dsp:cNvSpPr/>
      </dsp:nvSpPr>
      <dsp:spPr>
        <a:xfrm>
          <a:off x="1399251" y="1663157"/>
          <a:ext cx="638380" cy="638380"/>
        </a:xfrm>
        <a:prstGeom prst="ellipse">
          <a:avLst/>
        </a:prstGeom>
        <a:solidFill>
          <a:srgbClr val="00B05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kern="1200" dirty="0"/>
            <a:t>В3</a:t>
          </a:r>
          <a:endParaRPr lang="ru-RU" sz="2400" kern="1200" dirty="0"/>
        </a:p>
      </dsp:txBody>
      <dsp:txXfrm>
        <a:off x="1492740" y="1756646"/>
        <a:ext cx="451402" cy="451402"/>
      </dsp:txXfrm>
    </dsp:sp>
    <dsp:sp modelId="{018A1663-79E1-4A3B-821E-B46808AF31D9}">
      <dsp:nvSpPr>
        <dsp:cNvPr id="0" name=""/>
        <dsp:cNvSpPr/>
      </dsp:nvSpPr>
      <dsp:spPr>
        <a:xfrm>
          <a:off x="567786" y="831692"/>
          <a:ext cx="638380" cy="638380"/>
        </a:xfrm>
        <a:prstGeom prst="ellipse">
          <a:avLst/>
        </a:prstGeom>
        <a:solidFill>
          <a:srgbClr val="FFC00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kern="1200" dirty="0"/>
            <a:t>В4</a:t>
          </a:r>
          <a:endParaRPr lang="ru-RU" sz="2400" kern="1200" dirty="0"/>
        </a:p>
      </dsp:txBody>
      <dsp:txXfrm>
        <a:off x="661275" y="925181"/>
        <a:ext cx="451402" cy="451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0CEA1-BA1B-42C2-B1BD-C2ECA03B06C8}">
      <dsp:nvSpPr>
        <dsp:cNvPr id="0" name=""/>
        <dsp:cNvSpPr/>
      </dsp:nvSpPr>
      <dsp:spPr>
        <a:xfrm>
          <a:off x="2091300" y="678861"/>
          <a:ext cx="1033323" cy="919454"/>
        </a:xfrm>
        <a:prstGeom prst="roundRect">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uk-UA" sz="3500" kern="1200" dirty="0"/>
            <a:t>В</a:t>
          </a:r>
          <a:endParaRPr lang="ru-RU" sz="3500" kern="1200" dirty="0"/>
        </a:p>
      </dsp:txBody>
      <dsp:txXfrm>
        <a:off x="2136184" y="723745"/>
        <a:ext cx="943555" cy="829686"/>
      </dsp:txXfrm>
    </dsp:sp>
    <dsp:sp modelId="{70DA2510-3A88-41B6-AC98-D9B8513AC18B}">
      <dsp:nvSpPr>
        <dsp:cNvPr id="0" name=""/>
        <dsp:cNvSpPr/>
      </dsp:nvSpPr>
      <dsp:spPr>
        <a:xfrm rot="1684057">
          <a:off x="3100911" y="1508949"/>
          <a:ext cx="403237" cy="0"/>
        </a:xfrm>
        <a:custGeom>
          <a:avLst/>
          <a:gdLst/>
          <a:ahLst/>
          <a:cxnLst/>
          <a:rect l="0" t="0" r="0" b="0"/>
          <a:pathLst>
            <a:path>
              <a:moveTo>
                <a:pt x="0" y="0"/>
              </a:moveTo>
              <a:lnTo>
                <a:pt x="40323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5FD323-2ADC-458A-8536-91E287CABC34}">
      <dsp:nvSpPr>
        <dsp:cNvPr id="0" name=""/>
        <dsp:cNvSpPr/>
      </dsp:nvSpPr>
      <dsp:spPr>
        <a:xfrm>
          <a:off x="3480437" y="1382193"/>
          <a:ext cx="788660" cy="863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uk-UA" sz="2400" kern="1200" dirty="0"/>
            <a:t>БД2</a:t>
          </a:r>
          <a:endParaRPr lang="ru-RU" sz="2400" kern="1200" dirty="0"/>
        </a:p>
      </dsp:txBody>
      <dsp:txXfrm>
        <a:off x="3518936" y="1420692"/>
        <a:ext cx="711662" cy="786776"/>
      </dsp:txXfrm>
    </dsp:sp>
    <dsp:sp modelId="{13F746DC-2A75-4335-83A5-8F5D0A4A8D05}">
      <dsp:nvSpPr>
        <dsp:cNvPr id="0" name=""/>
        <dsp:cNvSpPr/>
      </dsp:nvSpPr>
      <dsp:spPr>
        <a:xfrm rot="9300284">
          <a:off x="1866251" y="1429342"/>
          <a:ext cx="236105" cy="0"/>
        </a:xfrm>
        <a:custGeom>
          <a:avLst/>
          <a:gdLst/>
          <a:ahLst/>
          <a:cxnLst/>
          <a:rect l="0" t="0" r="0" b="0"/>
          <a:pathLst>
            <a:path>
              <a:moveTo>
                <a:pt x="0" y="0"/>
              </a:moveTo>
              <a:lnTo>
                <a:pt x="23610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C0EACF-0B81-4688-98F4-2B96937B0495}">
      <dsp:nvSpPr>
        <dsp:cNvPr id="0" name=""/>
        <dsp:cNvSpPr/>
      </dsp:nvSpPr>
      <dsp:spPr>
        <a:xfrm>
          <a:off x="1133203" y="1212016"/>
          <a:ext cx="744104" cy="88132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uk-UA" sz="2300" kern="1200" dirty="0"/>
            <a:t>БД1</a:t>
          </a:r>
          <a:endParaRPr lang="ru-RU" sz="2300" kern="1200" dirty="0"/>
        </a:p>
      </dsp:txBody>
      <dsp:txXfrm>
        <a:off x="1169527" y="1248340"/>
        <a:ext cx="671456" cy="80867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D3F85-F288-4056-8B02-EDAEEF3428B8}" type="datetimeFigureOut">
              <a:rPr lang="ru-RU" smtClean="0"/>
              <a:t>19.11.2016</a:t>
            </a:fld>
            <a:endParaRPr lang="ru-RU"/>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AD02A-B31E-4F17-9337-2F616740F3C1}" type="slidenum">
              <a:rPr lang="ru-RU" smtClean="0"/>
              <a:t>‹#›</a:t>
            </a:fld>
            <a:endParaRPr lang="ru-RU"/>
          </a:p>
        </p:txBody>
      </p:sp>
    </p:spTree>
    <p:extLst>
      <p:ext uri="{BB962C8B-B14F-4D97-AF65-F5344CB8AC3E}">
        <p14:creationId xmlns:p14="http://schemas.microsoft.com/office/powerpoint/2010/main" val="91703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21A08BBA-5C61-4EB7-8D4F-FCC63DC530FE}" type="slidenum">
              <a:rPr lang="ru-RU" smtClean="0"/>
              <a:t>1</a:t>
            </a:fld>
            <a:endParaRPr lang="ru-RU"/>
          </a:p>
        </p:txBody>
      </p:sp>
    </p:spTree>
    <p:extLst>
      <p:ext uri="{BB962C8B-B14F-4D97-AF65-F5344CB8AC3E}">
        <p14:creationId xmlns:p14="http://schemas.microsoft.com/office/powerpoint/2010/main" val="1760625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sz="1400" kern="1200" dirty="0">
                <a:solidFill>
                  <a:schemeClr val="tx1"/>
                </a:solidFill>
                <a:effectLst/>
                <a:latin typeface="+mn-lt"/>
                <a:ea typeface="+mn-ea"/>
                <a:cs typeface="+mn-cs"/>
              </a:rPr>
              <a:t>1. Суб'єктами відносин, пов'язаних із персональними даними, є:</a:t>
            </a:r>
            <a:endParaRPr lang="ru-RU" sz="1400" kern="1200" dirty="0">
              <a:solidFill>
                <a:schemeClr val="tx1"/>
              </a:solidFill>
              <a:effectLst/>
              <a:latin typeface="+mn-lt"/>
              <a:ea typeface="+mn-ea"/>
              <a:cs typeface="+mn-cs"/>
            </a:endParaRPr>
          </a:p>
          <a:p>
            <a:r>
              <a:rPr lang="uk-UA" sz="1400" u="sng" kern="1200" dirty="0">
                <a:solidFill>
                  <a:schemeClr val="tx1"/>
                </a:solidFill>
                <a:effectLst/>
                <a:latin typeface="+mn-lt"/>
                <a:ea typeface="+mn-ea"/>
                <a:cs typeface="+mn-cs"/>
              </a:rPr>
              <a:t>суб'єкт персональних даних</a:t>
            </a:r>
            <a:r>
              <a:rPr lang="uk-UA" sz="1400" kern="1200" dirty="0">
                <a:solidFill>
                  <a:schemeClr val="tx1"/>
                </a:solidFill>
                <a:effectLst/>
                <a:latin typeface="+mn-lt"/>
                <a:ea typeface="+mn-ea"/>
                <a:cs typeface="+mn-cs"/>
              </a:rPr>
              <a:t> - фізична особа, персональні дані якої обробляються;</a:t>
            </a:r>
            <a:endParaRPr lang="ru-RU" sz="1400" kern="1200" dirty="0">
              <a:solidFill>
                <a:schemeClr val="tx1"/>
              </a:solidFill>
              <a:effectLst/>
              <a:latin typeface="+mn-lt"/>
              <a:ea typeface="+mn-ea"/>
              <a:cs typeface="+mn-cs"/>
            </a:endParaRPr>
          </a:p>
          <a:p>
            <a:r>
              <a:rPr lang="uk-UA" sz="1400" u="sng" kern="1200" dirty="0">
                <a:solidFill>
                  <a:schemeClr val="tx1"/>
                </a:solidFill>
                <a:effectLst/>
                <a:latin typeface="+mn-lt"/>
                <a:ea typeface="+mn-ea"/>
                <a:cs typeface="+mn-cs"/>
              </a:rPr>
              <a:t>володілець персональних даних</a:t>
            </a:r>
            <a:r>
              <a:rPr lang="uk-UA" sz="1400" kern="1200" dirty="0">
                <a:solidFill>
                  <a:schemeClr val="tx1"/>
                </a:solidFill>
                <a:effectLst/>
                <a:latin typeface="+mn-lt"/>
                <a:ea typeface="+mn-ea"/>
                <a:cs typeface="+mn-cs"/>
              </a:rPr>
              <a:t> - фізична або юридична особа, яка визначає мету обробки персональних даних, встановлює склад цих даних та процедури їх обробки, якщо інше не визначено законом;</a:t>
            </a:r>
            <a:r>
              <a:rPr lang="uk-UA" sz="1400" i="1" kern="1200" dirty="0">
                <a:solidFill>
                  <a:schemeClr val="tx1"/>
                </a:solidFill>
                <a:effectLst/>
                <a:latin typeface="+mn-lt"/>
                <a:ea typeface="+mn-ea"/>
                <a:cs typeface="+mn-cs"/>
              </a:rPr>
              <a:t> можуть бути підприємства, установи і організації усіх форм власності, органи державної влади чи органи місцевого самоврядування, фізичні особи - підприємці, які обробляють персональні дані відповідно до закону. Володілець персональних даних може доручити обробку персональних даних розпоряднику персональних даних відповідно до договору, укладеного в письмовій формі.</a:t>
            </a:r>
            <a:endParaRPr lang="ru-RU" sz="1400" kern="1200" dirty="0">
              <a:solidFill>
                <a:schemeClr val="tx1"/>
              </a:solidFill>
              <a:effectLst/>
              <a:latin typeface="+mn-lt"/>
              <a:ea typeface="+mn-ea"/>
              <a:cs typeface="+mn-cs"/>
            </a:endParaRPr>
          </a:p>
          <a:p>
            <a:r>
              <a:rPr lang="uk-UA" sz="1400" u="sng" kern="1200" dirty="0">
                <a:solidFill>
                  <a:schemeClr val="tx1"/>
                </a:solidFill>
                <a:effectLst/>
                <a:latin typeface="+mn-lt"/>
                <a:ea typeface="+mn-ea"/>
                <a:cs typeface="+mn-cs"/>
              </a:rPr>
              <a:t>розпорядник персональних даних</a:t>
            </a:r>
            <a:r>
              <a:rPr lang="uk-UA" sz="1400" kern="1200" dirty="0">
                <a:solidFill>
                  <a:schemeClr val="tx1"/>
                </a:solidFill>
                <a:effectLst/>
                <a:latin typeface="+mn-lt"/>
                <a:ea typeface="+mn-ea"/>
                <a:cs typeface="+mn-cs"/>
              </a:rPr>
              <a:t> - фізична чи юридична особа, якій володільцем персональних даних або законом надано право обробляти ці дані від імені володільця;</a:t>
            </a:r>
            <a:r>
              <a:rPr lang="uk-UA" sz="1400" i="1" kern="1200" dirty="0">
                <a:solidFill>
                  <a:schemeClr val="tx1"/>
                </a:solidFill>
                <a:effectLst/>
                <a:latin typeface="+mn-lt"/>
                <a:ea typeface="+mn-ea"/>
                <a:cs typeface="+mn-cs"/>
              </a:rPr>
              <a:t> розпорядником персональних даних, володільцем яких є орган державної влади чи орган місцевого самоврядування, крім цих органів, може бути лише підприємство державної або комунальної форми власності, що належить до сфери управління цього органу. Розпорядник персональних даних може обробляти персональні дані лише з метою і в обсязі, визначених у договорі.</a:t>
            </a:r>
            <a:endParaRPr lang="ru-RU" sz="1400" kern="1200" dirty="0">
              <a:solidFill>
                <a:schemeClr val="tx1"/>
              </a:solidFill>
              <a:effectLst/>
              <a:latin typeface="+mn-lt"/>
              <a:ea typeface="+mn-ea"/>
              <a:cs typeface="+mn-cs"/>
            </a:endParaRPr>
          </a:p>
          <a:p>
            <a:r>
              <a:rPr lang="uk-UA" sz="1400" u="sng" kern="1200" dirty="0">
                <a:solidFill>
                  <a:schemeClr val="tx1"/>
                </a:solidFill>
                <a:effectLst/>
                <a:latin typeface="+mn-lt"/>
                <a:ea typeface="+mn-ea"/>
                <a:cs typeface="+mn-cs"/>
              </a:rPr>
              <a:t>третя особа;</a:t>
            </a:r>
            <a:endParaRPr lang="ru-RU" sz="1400" kern="1200" dirty="0">
              <a:solidFill>
                <a:schemeClr val="tx1"/>
              </a:solidFill>
              <a:effectLst/>
              <a:latin typeface="+mn-lt"/>
              <a:ea typeface="+mn-ea"/>
              <a:cs typeface="+mn-cs"/>
            </a:endParaRPr>
          </a:p>
          <a:p>
            <a:r>
              <a:rPr lang="uk-UA" sz="1400" u="sng" kern="1200" dirty="0">
                <a:solidFill>
                  <a:schemeClr val="tx1"/>
                </a:solidFill>
                <a:effectLst/>
                <a:latin typeface="+mn-lt"/>
                <a:ea typeface="+mn-ea"/>
                <a:cs typeface="+mn-cs"/>
              </a:rPr>
              <a:t>Уповноважений Верховної Ради України з прав людини</a:t>
            </a:r>
            <a:r>
              <a:rPr lang="uk-UA" sz="1400" kern="1200" dirty="0">
                <a:solidFill>
                  <a:schemeClr val="tx1"/>
                </a:solidFill>
                <a:effectLst/>
                <a:latin typeface="+mn-lt"/>
                <a:ea typeface="+mn-ea"/>
                <a:cs typeface="+mn-cs"/>
              </a:rPr>
              <a:t> (далі - Уповноважений).</a:t>
            </a:r>
            <a:endParaRPr lang="ru-RU" sz="1400" kern="1200" dirty="0">
              <a:solidFill>
                <a:schemeClr val="tx1"/>
              </a:solidFill>
              <a:effectLst/>
              <a:latin typeface="+mn-lt"/>
              <a:ea typeface="+mn-ea"/>
              <a:cs typeface="+mn-cs"/>
            </a:endParaRPr>
          </a:p>
          <a:p>
            <a:endParaRPr lang="ru-RU" dirty="0"/>
          </a:p>
        </p:txBody>
      </p:sp>
      <p:sp>
        <p:nvSpPr>
          <p:cNvPr id="4" name="Місце для номера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6C79F4-78F4-41EB-8B2C-E84961FAE21C}"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5710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noProof="0" dirty="0"/>
              <a:t>володілець персональних даних - фізична або юридична особа, яка визначає мету обробки персональних даних, встановлює склад цих даних та процедури їх обробки, якщо інше не визначено законом; можуть бути підприємства, установи і організації усіх форм власності, органи державної влади чи органи місцевого самоврядування, фізичні особи - підприємці, які обробляють персональні дані відповідно до закону. Володілець персональних даних може доручити обробку персональних даних розпоряднику персональних даних відповідно до договору, укладеного в письмовій формі.</a:t>
            </a:r>
          </a:p>
          <a:p>
            <a:endParaRPr lang="uk-UA" dirty="0"/>
          </a:p>
          <a:p>
            <a:r>
              <a:rPr lang="uk-UA" noProof="0" dirty="0"/>
              <a:t>Згідно з визначенням, наданим в Законі України «Про захист персональних даних» 2010 р., володілець персональних даних – це фізична або юридична особа, яка визначає мету обробки персональних даних, встановлює склад цих даних та процедури їх обробки, якщо інше не визначено законом (ст. 2 Закону). </a:t>
            </a:r>
          </a:p>
          <a:p>
            <a:r>
              <a:rPr lang="uk-UA" noProof="0" dirty="0"/>
              <a:t>Станом на сьогодні таке розуміння терміну володілець є дещо застарілим, що, водночас, не робить його невірним. Виходячи з його положень не викликає труднощів визначення володільця, коли мова йде про приватних суб’єктів, які в більшості випадків дійсно самостійно визначають ціль обробки, склад даних та процедури їх обробки.  Однак, ситуація складніша, коли мова йде про обробку персональних даних на підставі закону. У таких ситуаціях мета обробки, склад даних та порядок їх обробки зазвичай визначено законодавством. Інколи законодавство встановлює, хто є володільцем/розпорядником.</a:t>
            </a:r>
          </a:p>
          <a:p>
            <a:r>
              <a:rPr lang="uk-UA" noProof="0" dirty="0"/>
              <a:t>Приклад</a:t>
            </a:r>
          </a:p>
          <a:p>
            <a:r>
              <a:rPr lang="uk-UA" noProof="0" dirty="0"/>
              <a:t>Порядок ведення реєстру хворих на туберкульоз, затвердженим наказом МОЗ від 19.10.2012 року № 818 встановлює, що володільцем реєстру є протитуберкульозні заклади, а адміністратором. Однак, з огляду на повноваження адміністратора він фактично є </a:t>
            </a:r>
            <a:r>
              <a:rPr lang="uk-UA" noProof="0" dirty="0" err="1"/>
              <a:t>співволодільцем</a:t>
            </a:r>
            <a:r>
              <a:rPr lang="uk-UA" noProof="0" dirty="0"/>
              <a:t>, оскільки забезпечує надання доступу до реєстру, збереження та захисту баз даних та ін.</a:t>
            </a:r>
          </a:p>
          <a:p>
            <a:r>
              <a:rPr lang="uk-UA" noProof="0" dirty="0"/>
              <a:t>Аналогічна ситуація складається із Положенням про електронний реєстр пацієнтів, затвердженим постановою КМУ від 6 червня 2012 року № 546, яким також визначено володільця і розпорядника.</a:t>
            </a:r>
          </a:p>
          <a:p>
            <a:r>
              <a:rPr lang="uk-UA" noProof="0" dirty="0"/>
              <a:t>	При цьому, як видно з прикладу, наведеного вище, визначення того, хто є володільцем часто надається законодавством, а не так, як це вимагається – законом (див. ст. 2 Закону). Разом з тим, часто ні законом, ні законодавством не встановлюється хто є володільцем.  </a:t>
            </a:r>
          </a:p>
          <a:p>
            <a:r>
              <a:rPr lang="uk-UA" noProof="0" dirty="0"/>
              <a:t>Приклад</a:t>
            </a:r>
          </a:p>
          <a:p>
            <a:r>
              <a:rPr lang="uk-UA" noProof="0" dirty="0"/>
              <a:t>Міністерство внутрішніх справ України затверджує порядок ведення дактилоскопічного обліку. Таким документом визначається мета такого обліку, склад даних, категорії суб’єктів, чиї дані обробляються та ін. Однак саме Міністерство (а також його територіальні управління) безпосереднього доступу до вказаної інформації не має. Процедура отримання доступу визначена тим же наказом. Сама ж інформація зберігається в науково-дослідних експертно-криміналістичних центрах. Відтак, саме вони у даному випадку повинні розглядатися в якості володільців.</a:t>
            </a:r>
          </a:p>
          <a:p>
            <a:r>
              <a:rPr lang="uk-UA" noProof="0" dirty="0"/>
              <a:t>Тобто, володільцем персональних даних у даному прикладі є той, у чиєму розпорядженні фактично перебувають персональні дані впродовж певного часу (крім випадків, коли мова йде про розпорядника – див. нижче). </a:t>
            </a:r>
          </a:p>
          <a:p>
            <a:r>
              <a:rPr lang="uk-UA" noProof="0" dirty="0"/>
              <a:t>У цьому зв’язку більш актуальним видається визначення володільця, викладене в оновленій версії Конвенції Ради Європи про захист осіб у зв'язку з автоматизованою обробкою персональних даних 1981 р.,, яка ще перебуває на етапі розробки, згідно з яким володілець це «фізична або юридична особа, орган державної влади чи будь-яка інша установа, яка самостійно чи разом з іншими має право приймати рішення щодо обробки персональних даних». </a:t>
            </a:r>
          </a:p>
          <a:p>
            <a:r>
              <a:rPr lang="uk-UA" noProof="0" dirty="0"/>
              <a:t>	Також слід зазначити, що зазвичай володільцем є юридична чи фізична особа, однак можливі і винятки (див. Приклади нижче).</a:t>
            </a:r>
          </a:p>
          <a:p>
            <a:r>
              <a:rPr lang="uk-UA" noProof="0" dirty="0"/>
              <a:t>Приклад.</a:t>
            </a:r>
          </a:p>
          <a:p>
            <a:r>
              <a:rPr lang="uk-UA" noProof="0" dirty="0"/>
              <a:t>Якщо компанія  є власником декількох юридичних осіб, кожна з яких веде базу даних власних працівників та клієнтів саме ці юридичні особи будуть володільцями вказаних баз даних. Для передачі цих даних материнській компанії чи надання їй прямих доступу до них необхідно мати окрему підставу.</a:t>
            </a:r>
          </a:p>
          <a:p>
            <a:r>
              <a:rPr lang="uk-UA" noProof="0" dirty="0"/>
              <a:t>Підрозділи банку не є юридичними особами. Кожен з них користується доступом до єдиної клієнтської бази даних банку і лише центральний офіс приймає рішення щодо того, як оброблятимуться персональні дані клієнтів. Відтак, саме банк буде володільцем. </a:t>
            </a:r>
          </a:p>
          <a:p>
            <a:r>
              <a:rPr lang="uk-UA" noProof="0" dirty="0"/>
              <a:t>Центр надання адміністративних послуг (далі - ЦНАП) не відокремленою юридичною особою, а підрозділом виконавчого органу районної державної адміністрації. Незважаючи на це, відповідно до Закону України «Про адміністративні послуги» та Примірного регламенту центру надання адміністративних послуг, затвердженого постановою КМУ від 1 серпня 2013 р. № 588, ЦНАП має право зберігати документи/інформацію щодо осіб, кому було надані ті чи інші адміністративні послуги (тобто персональні дані вказаних осіб). Відтак, він фактично має у своєму розпорядженні інформацію, до якої виконавчий орган районної державної адміністрації, який є юридичною особою, не має жодного відношення. Таким чином, фактично ЦНАП є володільцем.</a:t>
            </a:r>
          </a:p>
          <a:p>
            <a:r>
              <a:rPr lang="uk-UA" noProof="0" dirty="0"/>
              <a:t> 	Окрім того, слід зазначити, що</a:t>
            </a:r>
          </a:p>
          <a:p>
            <a:r>
              <a:rPr lang="uk-UA" noProof="0" dirty="0"/>
              <a:t>- якщо одні і ті ж дані окремо зберігаються у декількох суб’єктів (наприклад юридичних осіб), вони усі є володільцями; </a:t>
            </a:r>
          </a:p>
          <a:p>
            <a:r>
              <a:rPr lang="uk-UA" noProof="0" dirty="0"/>
              <a:t>Приклад</a:t>
            </a:r>
          </a:p>
          <a:p>
            <a:r>
              <a:rPr lang="uk-UA" noProof="0" dirty="0"/>
              <a:t>Дільничний інспектор міліції збирає та зберігає персональні дані осіб, які вчинили акт домашнього насильства. Крім цього, він передає таку інформацію до районного управління. Відтак, кожен з них є володільцем щодо вказаних персональних даних.</a:t>
            </a:r>
          </a:p>
          <a:p>
            <a:r>
              <a:rPr lang="uk-UA" noProof="0" dirty="0"/>
              <a:t>- аналогічно до попереднього випадку якщо рівним доступом до однієї бази даних користуються два суб’єкти і кожен може приймати на свій розсуд рішення щодо обробки наявних у ній даних, їх слід розглядати як </a:t>
            </a:r>
            <a:r>
              <a:rPr lang="uk-UA" noProof="0" dirty="0" err="1"/>
              <a:t>співволодільців</a:t>
            </a:r>
            <a:r>
              <a:rPr lang="uk-UA" noProof="0" dirty="0"/>
              <a:t>.; </a:t>
            </a:r>
          </a:p>
          <a:p>
            <a:r>
              <a:rPr lang="uk-UA" noProof="0" dirty="0"/>
              <a:t>- якщо двоє чи більше суб’єктів мають різні рівні  доступу до однієї бази даних і кожен може приймати рішення щодо обробки наявних у ній даних, до яких він має доступ, кожен з них є володільцем щодо вказаного об’єму даних. Поширеним прикладом такого виду обробки є функціонування міжвідомчих баз даних, порядок функціонування яких визначається спільними документами.</a:t>
            </a:r>
          </a:p>
          <a:p>
            <a:endParaRPr lang="ru-RU" dirty="0"/>
          </a:p>
        </p:txBody>
      </p:sp>
      <p:sp>
        <p:nvSpPr>
          <p:cNvPr id="4" name="Місце для номера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A08BBA-5C61-4EB7-8D4F-FCC63DC530FE}"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9153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noProof="0" dirty="0"/>
              <a:t>Згідно з ст. 2 Закону України «Про захист персональних даних» 2010 р.,  розпорядник це: «персональних даних є фізична чи юридична особа, якій володільцем персональних даних або законом надано право обробляти ці дані від імені володільця». Згідно з статтею 4 Закону, розпорядником персональних даних, володільцем яких є орган державної влади чи орган місцевого самоврядування, крім цих органів, може бути лише підприємство державної або комунальної форми власності, що належить до сфери управління цього органу. Володілець персональних даних може доручити обробку персональних даних розпоряднику персональних даних відповідно до договору, укладеного в письмовій формі. Розпорядник персональних даних може обробляти персональні дані лише з метою і в обсязі, визначених у договорі.</a:t>
            </a:r>
          </a:p>
          <a:p>
            <a:r>
              <a:rPr lang="uk-UA" noProof="0" dirty="0"/>
              <a:t>Приклад 1.</a:t>
            </a:r>
          </a:p>
          <a:p>
            <a:r>
              <a:rPr lang="uk-UA" noProof="0" dirty="0"/>
              <a:t>Підприємства, що надають житлово-комунальні послуги укладають договори з приватними компаніями, на підставі яких останні ведуть облік кількості та якості послуг, наданих підприємством споживачам, та облік здійснення споживачами оплати за вказані послуги. У вказаному договорі підприємства визначають мету обробки, склад даних, повноваження компаній щодо обробки персональних даних споживачів, зобов’язання щодо їх захисту та відповідальність за порушення договору. Таким чином, компанії обробляють персональні дані споживачів за вказівкою підприємства та у визначених ним межах. Фактично такі компанії забезпечують технічну сторону функціонування реєстру. Відтак, такі компанії  є розпорядниками.</a:t>
            </a:r>
          </a:p>
          <a:p>
            <a:r>
              <a:rPr lang="uk-UA" noProof="0" dirty="0"/>
              <a:t>Приклад 2.</a:t>
            </a:r>
          </a:p>
          <a:p>
            <a:r>
              <a:rPr lang="uk-UA" noProof="0" dirty="0"/>
              <a:t>Банк укладає договір з приватною компанією, відповідно до якого остання зобов’язується вчинити за дорученням банку дії щодо повернення простроченої заборгованості низки боржників. З цією метою банк передає реєстр боржників, що містить інформацію, необхідну для виконання договору. У такому випадку компанія діє (і в тому числі обробляє персональні дані боржників) виключно в межах повноважень, наданих банком, і зобов’язується зберігати конфіденційність переданої банком інформації. Жодних нових повноважень у порівнянні з банком компанія не отримує. Така компанія буде розпорядником.</a:t>
            </a:r>
          </a:p>
          <a:p>
            <a:r>
              <a:rPr lang="uk-UA" noProof="0" dirty="0"/>
              <a:t>	Таким чином, Закон встановлює ключові аспекти щодо поняття розпорядника та його відносин з володільцем, які однак не є достатніми та потребують суттєвого доповнення. Однак, більш детально дане питання розглядатиметься нижче, в частині, де мова </a:t>
            </a:r>
            <a:r>
              <a:rPr lang="uk-UA" noProof="0" dirty="0" err="1"/>
              <a:t>йтиме</a:t>
            </a:r>
            <a:r>
              <a:rPr lang="uk-UA" noProof="0" dirty="0"/>
              <a:t> про концепцію змін національного законодавства.</a:t>
            </a:r>
          </a:p>
          <a:p>
            <a:endParaRPr lang="uk-UA" noProof="0" dirty="0"/>
          </a:p>
        </p:txBody>
      </p:sp>
      <p:sp>
        <p:nvSpPr>
          <p:cNvPr id="4" name="Місце для номера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A08BBA-5C61-4EB7-8D4F-FCC63DC530FE}"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21094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noProof="0" dirty="0"/>
              <a:t>1.6. ТРЕТІ ОСОБИ, ОДЕРЖУВАЧ ТА УПОВНОВАЖЕНИЙ ВЕРХОВНОЇ РАДИ УКРАЇНИ З ПРАВ ЛЮДИНИ.</a:t>
            </a:r>
          </a:p>
          <a:p>
            <a:r>
              <a:rPr lang="uk-UA" noProof="0" dirty="0"/>
              <a:t>Згідно із Законом України «Про захист персональних даних» 2010 р.,  одержувач персональних даних це «фізична чи юридична особа, якій надаються персональні дані, у тому числі третя особа». Своєю чергою, третя особа це б»удь-яка особа, за винятком суб’єкта персональних даних, володільця чи розпорядника персональних даних та Уповноваженого Верховної Ради України з прав людини, якій володільцем чи розпорядником персональних даних здійснюється передача персональних даних».</a:t>
            </a:r>
          </a:p>
          <a:p>
            <a:r>
              <a:rPr lang="uk-UA" noProof="0" dirty="0"/>
              <a:t>	Як видно із вказаних визначень поняття одержувача є ширшим та включає поняття третьої особи. Ключова відмінність у тому, що третя особа є окремим від володільця персональних даних суб’єктом. Передача персональних даних третій особі потребує наявності однієї з правових підстав, передбачених статтею 11 Закону (див. нижче). Одержувачем можуть бути як треті особи, так і наприклад працівники володільця, структурні підрозділи, яким володілець може надати право доступу до персональних даних, які ним обробляються.  </a:t>
            </a:r>
          </a:p>
          <a:p>
            <a:r>
              <a:rPr lang="uk-UA" noProof="0" dirty="0"/>
              <a:t>Однак, за певних умов і передача персональних даних одним працівником володільця іншому може розглядатися як передача персональних (поширення) даних третій особі. Наприклад, якщо володільцем чітко розмежовано серед його працівників рівні доступу до персональних даних клієнтів, і працівник, що має такий доступ, передає персональні дані працівнику, який такого доступу не має, така дія розглядатиметься як передача персональних даних третій особі. При цьому така дія буде скоріш за все незаконною.</a:t>
            </a:r>
          </a:p>
          <a:p>
            <a:endParaRPr lang="uk-UA" noProof="0" dirty="0"/>
          </a:p>
        </p:txBody>
      </p:sp>
      <p:sp>
        <p:nvSpPr>
          <p:cNvPr id="4" name="Місце для номера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A08BBA-5C61-4EB7-8D4F-FCC63DC530FE}"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34836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noProof="0" dirty="0"/>
              <a:t>обробка персональних даних - будь-яка дія або сукупність дій, таких як збирання, реєстрація, накопичення, зберігання, адаптування, зміна, поновлення, використання і поширення (розповсюдження, реалізація, передача), знеособлення, знищення персональних даних, у тому числі з використанням інформаційних (автоматизованих) систем;   </a:t>
            </a:r>
          </a:p>
          <a:p>
            <a:endParaRPr lang="uk-UA" noProof="0" dirty="0"/>
          </a:p>
          <a:p>
            <a:r>
              <a:rPr lang="uk-UA" noProof="0" dirty="0"/>
              <a:t>Відповідно до Закону України «Про захист персональних даних» 2010 р., обробка персональних даних, це: «будь-яка дія або сукупність дій, таких як збирання, реєстрація, накопичення, зберігання, адаптування, зміна, поновлення, використання і поширення (розповсюдження, реалізація, передача), знеособлення, знищення персональних даних, у тому числі з використанням інформаційних (автоматизованих) систем».</a:t>
            </a:r>
          </a:p>
          <a:p>
            <a:r>
              <a:rPr lang="uk-UA" noProof="0" dirty="0"/>
              <a:t>Всупереч поширеному помилковому твердженню обробкою є не лише вчинення вказаних дій із систематизованою сукупністю персональних даних (базою даних, реєстром, каталогом, досьє тощо). Збір, реєстрація, накопичення чи будь-яка інша із дія з боку володільця будь-якої інформації навіть про одного суб’єкта персональних даних, у будь якій формі є обробкою в розумінні Закону.</a:t>
            </a:r>
          </a:p>
          <a:p>
            <a:endParaRPr lang="uk-UA" noProof="0" dirty="0"/>
          </a:p>
          <a:p>
            <a:endParaRPr lang="uk-UA" noProof="0" dirty="0"/>
          </a:p>
          <a:p>
            <a:endParaRPr lang="uk-UA" dirty="0"/>
          </a:p>
        </p:txBody>
      </p:sp>
      <p:sp>
        <p:nvSpPr>
          <p:cNvPr id="4" name="Місце для номера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0CE687D-9922-420E-8ADB-9B43987E85BD}"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28177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6C79F4-78F4-41EB-8B2C-E84961FAE21C}"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78393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138113" y="457200"/>
            <a:ext cx="6462712" cy="3636963"/>
          </a:xfrm>
        </p:spPr>
      </p:sp>
      <p:sp>
        <p:nvSpPr>
          <p:cNvPr id="3" name="Місце для нотаток 2"/>
          <p:cNvSpPr>
            <a:spLocks noGrp="1"/>
          </p:cNvSpPr>
          <p:nvPr>
            <p:ph type="body" idx="1"/>
          </p:nvPr>
        </p:nvSpPr>
        <p:spPr>
          <a:xfrm>
            <a:off x="673787" y="4438052"/>
            <a:ext cx="5390305" cy="5800800"/>
          </a:xfrm>
        </p:spPr>
        <p:txBody>
          <a:bodyPr/>
          <a:lstStyle/>
          <a:p>
            <a:r>
              <a:rPr lang="uk-UA" sz="1100" noProof="0" dirty="0"/>
              <a:t>Практика ЄСПЛ визнає втручання законним, якщо воно передбачено у положеннях національного законодавства, що має певні характеристики. Закони повинні бути «</a:t>
            </a:r>
            <a:r>
              <a:rPr lang="uk-UA" sz="1100" u="sng" noProof="0" dirty="0"/>
              <a:t>доступними для зацікавлених осіб і передбачуваними щодо наслідків їх дії</a:t>
            </a:r>
            <a:r>
              <a:rPr lang="uk-UA" sz="1100" noProof="0" dirty="0"/>
              <a:t>». 108 Норма є «передбачуваною», якщо вона сформульована з достатньою чіткістю, що дає змогу кожному, хто потребує відповідної поради, вивіряти свою поведінку».109 «Ступінь чіткості, що вимагається від закону» у зв’язку з цим </a:t>
            </a:r>
            <a:r>
              <a:rPr lang="uk-UA" sz="1100" noProof="0" dirty="0" err="1"/>
              <a:t>залежатиме</a:t>
            </a:r>
            <a:r>
              <a:rPr lang="uk-UA" sz="1100" noProof="0" dirty="0"/>
              <a:t> від конкретного питання.»</a:t>
            </a:r>
          </a:p>
          <a:p>
            <a:endParaRPr lang="uk-UA" sz="1100" noProof="0" dirty="0"/>
          </a:p>
          <a:p>
            <a:r>
              <a:rPr lang="uk-UA" sz="1100" noProof="0" dirty="0"/>
              <a:t>Приклад: </a:t>
            </a:r>
          </a:p>
          <a:p>
            <a:pPr marL="0" indent="0" algn="just">
              <a:buNone/>
            </a:pPr>
            <a:r>
              <a:rPr lang="uk-UA" sz="1100" dirty="0"/>
              <a:t>«Ротару проти Румунії»</a:t>
            </a:r>
            <a:endParaRPr lang="en-US" sz="1100" dirty="0"/>
          </a:p>
          <a:p>
            <a:pPr algn="just"/>
            <a:r>
              <a:rPr lang="uk-UA" sz="1100" dirty="0"/>
              <a:t>Фабула: </a:t>
            </a:r>
          </a:p>
          <a:p>
            <a:pPr algn="just"/>
            <a:r>
              <a:rPr lang="uk-UA" sz="1200" kern="1200" dirty="0">
                <a:solidFill>
                  <a:schemeClr val="tx1"/>
                </a:solidFill>
                <a:effectLst/>
                <a:latin typeface="+mn-lt"/>
                <a:ea typeface="+mn-ea"/>
                <a:cs typeface="+mn-cs"/>
              </a:rPr>
              <a:t>У справі “</a:t>
            </a:r>
            <a:r>
              <a:rPr lang="uk-UA" sz="1200" kern="1200" dirty="0" err="1">
                <a:solidFill>
                  <a:schemeClr val="tx1"/>
                </a:solidFill>
                <a:effectLst/>
                <a:latin typeface="+mn-lt"/>
                <a:ea typeface="+mn-ea"/>
                <a:cs typeface="+mn-cs"/>
              </a:rPr>
              <a:t>Rotaru</a:t>
            </a:r>
            <a:r>
              <a:rPr lang="uk-UA" sz="1200" kern="1200" dirty="0">
                <a:solidFill>
                  <a:schemeClr val="tx1"/>
                </a:solidFill>
                <a:effectLst/>
                <a:latin typeface="+mn-lt"/>
                <a:ea typeface="+mn-ea"/>
                <a:cs typeface="+mn-cs"/>
              </a:rPr>
              <a:t> v. </a:t>
            </a:r>
            <a:r>
              <a:rPr lang="uk-UA" sz="1200" kern="1200" dirty="0" err="1">
                <a:solidFill>
                  <a:schemeClr val="tx1"/>
                </a:solidFill>
                <a:effectLst/>
                <a:latin typeface="+mn-lt"/>
                <a:ea typeface="+mn-ea"/>
                <a:cs typeface="+mn-cs"/>
              </a:rPr>
              <a:t>Romania</a:t>
            </a:r>
            <a:r>
              <a:rPr lang="uk-UA" sz="1200" kern="1200" dirty="0">
                <a:solidFill>
                  <a:schemeClr val="tx1"/>
                </a:solidFill>
                <a:effectLst/>
                <a:latin typeface="+mn-lt"/>
                <a:ea typeface="+mn-ea"/>
                <a:cs typeface="+mn-cs"/>
              </a:rPr>
              <a:t>” Служба розвідки Румунії (далі – СРР) володіла файлом, що містив персональні дані заявника. Серед іншого, там містилася інформація п’ятдесятилітньої давності про студентські роки заявника, навчання, участь в політичних організаціях – загалом загальнодоступна інформація. Заявник стверджував, що зберігання вказаної інформації СРР було незаконним (фактично мова йшла про те, що на заявника в СРР було сформовано окрему «справу»). </a:t>
            </a:r>
            <a:endParaRPr lang="uk-UA" sz="1100" dirty="0"/>
          </a:p>
          <a:p>
            <a:pPr algn="just"/>
            <a:r>
              <a:rPr lang="uk-UA" sz="1100" dirty="0"/>
              <a:t>Служба розвідки Румунії отримала від </a:t>
            </a:r>
            <a:r>
              <a:rPr lang="uk-UA" sz="1100" dirty="0" err="1"/>
              <a:t>Секурітате</a:t>
            </a:r>
            <a:r>
              <a:rPr lang="uk-UA" sz="1100" dirty="0"/>
              <a:t> великий об'єм інформації про заявника. Заявник звернувся до судів і вказав, що Служба розвідки утримує вказану інформацію незаконно.</a:t>
            </a:r>
          </a:p>
          <a:p>
            <a:pPr algn="just"/>
            <a:r>
              <a:rPr lang="uk-UA" sz="1100" dirty="0"/>
              <a:t>Законодавство: Закон про СРР – право збирати інформацію, необхідну для виконання розвідувальних функцій. Закон також передбачав перехід інформації, що була в розпорядженні </a:t>
            </a:r>
            <a:r>
              <a:rPr lang="uk-UA" sz="1100" dirty="0" err="1"/>
              <a:t>Секурітате</a:t>
            </a:r>
            <a:r>
              <a:rPr lang="uk-UA" sz="1100" dirty="0"/>
              <a:t>, до СРР (доступ до </a:t>
            </a:r>
            <a:r>
              <a:rPr lang="uk-UA" sz="1100" dirty="0" err="1"/>
              <a:t>інф</a:t>
            </a:r>
            <a:r>
              <a:rPr lang="uk-UA" sz="1100" dirty="0"/>
              <a:t> надавався з дозволу Директора).</a:t>
            </a:r>
          </a:p>
          <a:p>
            <a:pPr algn="just"/>
            <a:r>
              <a:rPr lang="uk-UA" sz="1100" dirty="0"/>
              <a:t>Законність: щодо повноважень збирати таку інформацію: закон не передбачав, яка інформація збирається, щодо яких суб'єктів, за яких умов збирається, яка процедура; щодо права зберігати та використовувати матеріали архівів </a:t>
            </a:r>
            <a:r>
              <a:rPr lang="uk-UA" sz="1100" dirty="0" err="1"/>
              <a:t>Секурітате</a:t>
            </a:r>
            <a:r>
              <a:rPr lang="uk-UA" sz="1100" dirty="0"/>
              <a:t>: не визначено хто може отримувати доступ до архівів, характер файлів, процедура отримання доступу.</a:t>
            </a:r>
          </a:p>
          <a:p>
            <a:pPr algn="just"/>
            <a:r>
              <a:rPr lang="uk-UA" sz="1100" dirty="0"/>
              <a:t>Відсутність судового контролю як на етапі проведення негласних слідчих дій, так і на етапі після їх завершення.</a:t>
            </a:r>
            <a:endParaRPr lang="en-US" sz="1100" dirty="0"/>
          </a:p>
          <a:p>
            <a:endParaRPr lang="uk-UA" sz="1100" noProof="0" dirty="0"/>
          </a:p>
          <a:p>
            <a:r>
              <a:rPr lang="uk-UA" sz="1100" noProof="0" dirty="0"/>
              <a:t>Таким чином, у справі «Ротару проти Румунії» ЄСПЛ встановив порушення статті 8 ЄКПЛ через той факт, що румунське законодавство дозволяє право збирати, записувати та зберігати в секретних файлах інформацію, яка може зашкодити інтересам національної безпеки, і не передбачає обмежень щодо здійснення цих повноважень, які залишаються на розсуд влади. Наприклад, </a:t>
            </a:r>
            <a:r>
              <a:rPr lang="uk-UA" sz="1100" u="sng" noProof="0" dirty="0"/>
              <a:t>у національному законодавстві не визначено вид інформації, який можна обробляти, категорії людей, до яких застосовуються заходи стеження, обставини, за яких можуть бути прийняті такі заходи або процедури, яких необхідно дотримуватися. З огляду на ці недоліки </a:t>
            </a:r>
            <a:r>
              <a:rPr lang="uk-UA" sz="1100" b="1" noProof="0" dirty="0"/>
              <a:t>Суд дійшов висновку, що національне законодавство не відповідає </a:t>
            </a:r>
            <a:r>
              <a:rPr lang="uk-UA" sz="1100" b="1" noProof="0" dirty="0" err="1"/>
              <a:t>вимозі</a:t>
            </a:r>
            <a:r>
              <a:rPr lang="uk-UA" sz="1100" b="1" noProof="0" dirty="0"/>
              <a:t> передбачуваності у контексті статті 8 ЄКПЛ і що цю статтю було порушено</a:t>
            </a:r>
            <a:r>
              <a:rPr lang="uk-UA" sz="1100" noProof="0" dirty="0"/>
              <a:t>.</a:t>
            </a:r>
          </a:p>
          <a:p>
            <a:endParaRPr lang="uk-UA" sz="1100" noProof="0" dirty="0"/>
          </a:p>
          <a:p>
            <a:r>
              <a:rPr lang="uk-UA" sz="1100" noProof="0" dirty="0"/>
              <a:t>Приклад: у справі «Тейлор-</a:t>
            </a:r>
            <a:r>
              <a:rPr lang="uk-UA" sz="1100" noProof="0" dirty="0" err="1"/>
              <a:t>Себорі</a:t>
            </a:r>
            <a:r>
              <a:rPr lang="uk-UA" sz="1100" noProof="0" dirty="0"/>
              <a:t> проти Сполученого Королівства» за заявником було встановлено поліцейське стеження. За допомогою </a:t>
            </a:r>
            <a:r>
              <a:rPr lang="uk-UA" sz="1100" noProof="0" dirty="0" err="1"/>
              <a:t>пейджера</a:t>
            </a:r>
            <a:r>
              <a:rPr lang="uk-UA" sz="1100" noProof="0" dirty="0"/>
              <a:t>–</a:t>
            </a:r>
            <a:r>
              <a:rPr lang="uk-UA" sz="1100" noProof="0" dirty="0" err="1"/>
              <a:t>клона</a:t>
            </a:r>
            <a:r>
              <a:rPr lang="uk-UA" sz="1100" noProof="0" dirty="0"/>
              <a:t> заявника поліція змогла перехопити надіслані йому повідомлення. Згодом заявника було заарештовано і йому були пред’явлені обвинувачення у змові щодо постачання наркотиків. Частину його обвинувальної справи складали записані сучасним способом повідомлення з </a:t>
            </a:r>
            <a:r>
              <a:rPr lang="uk-UA" sz="1100" noProof="0" dirty="0" err="1"/>
              <a:t>пейджера</a:t>
            </a:r>
            <a:r>
              <a:rPr lang="uk-UA" sz="1100" noProof="0" dirty="0"/>
              <a:t>, які поліція розшифрувала. Однак, на момент судового розгляду справи заявника у британському законодавстві не було жодного положення, яке б регулювало процес перехоплення повідомлень, які передаються приватною телекомунікаційною системою. Отже, втручання в його права не було здійснено у «відповідності до закону». ЄСПЛ дійшов висновку, що було порушено статтю 8 ЄКПЛ</a:t>
            </a:r>
            <a:r>
              <a:rPr lang="ru-RU" sz="1100" noProof="0" dirty="0"/>
              <a:t>.</a:t>
            </a:r>
            <a:endParaRPr lang="uk-UA" sz="1100" noProof="0" dirty="0"/>
          </a:p>
        </p:txBody>
      </p:sp>
      <p:sp>
        <p:nvSpPr>
          <p:cNvPr id="4" name="Місце для номера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ECFB16B-9868-4675-830E-D8E6B40B00D9}"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45523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000" kern="1200" dirty="0">
                <a:solidFill>
                  <a:schemeClr val="tx1"/>
                </a:solidFill>
                <a:latin typeface="+mn-lt"/>
                <a:ea typeface="+mn-ea"/>
                <a:cs typeface="+mn-cs"/>
              </a:rPr>
              <a:t>У практиці Європейського суду з прав людини вказаний принцип сформульовано як принцип необхідності/пропорційності (див. принцип законності вище).</a:t>
            </a:r>
            <a:endParaRPr lang="ru-RU" sz="1000" kern="1200" dirty="0">
              <a:solidFill>
                <a:schemeClr val="tx1"/>
              </a:solidFill>
              <a:latin typeface="+mn-lt"/>
              <a:ea typeface="+mn-ea"/>
              <a:cs typeface="+mn-cs"/>
            </a:endParaRPr>
          </a:p>
          <a:p>
            <a:r>
              <a:rPr lang="uk-UA" sz="1000" kern="1200" dirty="0">
                <a:solidFill>
                  <a:schemeClr val="tx1"/>
                </a:solidFill>
                <a:latin typeface="+mn-lt"/>
                <a:ea typeface="+mn-ea"/>
                <a:cs typeface="+mn-cs"/>
              </a:rPr>
              <a:t>На перший погляд все видається зрозумілим, однак на практиці дотримання вказаного принципу перебуває на доволі низькому рівні. Відповідно до вказаного принципу склад та зміст персональних даних, що обробляються володільцем, а також спосіб їх обробки, повинні відповідати легітимній меті їх обробки. Тобто, </a:t>
            </a:r>
            <a:r>
              <a:rPr lang="uk-UA" sz="1000" b="1" kern="1200" dirty="0">
                <a:solidFill>
                  <a:schemeClr val="tx1"/>
                </a:solidFill>
                <a:latin typeface="+mn-lt"/>
                <a:ea typeface="+mn-ea"/>
                <a:cs typeface="+mn-cs"/>
              </a:rPr>
              <a:t>по-перше</a:t>
            </a:r>
            <a:r>
              <a:rPr lang="uk-UA" sz="1000" kern="1200" dirty="0">
                <a:solidFill>
                  <a:schemeClr val="tx1"/>
                </a:solidFill>
                <a:latin typeface="+mn-lt"/>
                <a:ea typeface="+mn-ea"/>
                <a:cs typeface="+mn-cs"/>
              </a:rPr>
              <a:t>, оброблятися повинні виключно ті дані, обробка яких необхідна для досягнення мети (відповідність та </a:t>
            </a:r>
            <a:r>
              <a:rPr lang="uk-UA" sz="1000" kern="1200" dirty="0" err="1">
                <a:solidFill>
                  <a:schemeClr val="tx1"/>
                </a:solidFill>
                <a:latin typeface="+mn-lt"/>
                <a:ea typeface="+mn-ea"/>
                <a:cs typeface="+mn-cs"/>
              </a:rPr>
              <a:t>ненадмірність</a:t>
            </a:r>
            <a:r>
              <a:rPr lang="uk-UA" sz="1000" kern="1200" dirty="0">
                <a:solidFill>
                  <a:schemeClr val="tx1"/>
                </a:solidFill>
                <a:latin typeface="+mn-lt"/>
                <a:ea typeface="+mn-ea"/>
                <a:cs typeface="+mn-cs"/>
              </a:rPr>
              <a:t> даних – див. Приклад 1 нижче), і, </a:t>
            </a:r>
            <a:r>
              <a:rPr lang="uk-UA" sz="1000" b="1" kern="1200" dirty="0">
                <a:solidFill>
                  <a:schemeClr val="tx1"/>
                </a:solidFill>
                <a:latin typeface="+mn-lt"/>
                <a:ea typeface="+mn-ea"/>
                <a:cs typeface="+mn-cs"/>
              </a:rPr>
              <a:t>по-друге</a:t>
            </a:r>
            <a:r>
              <a:rPr lang="uk-UA" sz="1000" kern="1200" dirty="0">
                <a:solidFill>
                  <a:schemeClr val="tx1"/>
                </a:solidFill>
                <a:latin typeface="+mn-lt"/>
                <a:ea typeface="+mn-ea"/>
                <a:cs typeface="+mn-cs"/>
              </a:rPr>
              <a:t>, навіть якщо певні дані і є необхідними для досягнення мети, їх обробка буде незаконною, якщо її можна досягти і не здійснюючи обробки вказаних даних (адекватність – див. Приклад 2 нижче). </a:t>
            </a:r>
            <a:endParaRPr lang="ru-RU" sz="1000" kern="1200" dirty="0">
              <a:solidFill>
                <a:schemeClr val="tx1"/>
              </a:solidFill>
              <a:latin typeface="+mn-lt"/>
              <a:ea typeface="+mn-ea"/>
              <a:cs typeface="+mn-cs"/>
            </a:endParaRPr>
          </a:p>
          <a:p>
            <a:pPr marL="0" indent="0" algn="just">
              <a:buNone/>
            </a:pPr>
            <a:endParaRPr lang="uk-UA" sz="1000" dirty="0"/>
          </a:p>
          <a:p>
            <a:pPr marL="0" marR="0" indent="0" algn="just" defTabSz="914400" rtl="0" eaLnBrk="1" fontAlgn="auto" latinLnBrk="0" hangingPunct="1">
              <a:lnSpc>
                <a:spcPct val="100000"/>
              </a:lnSpc>
              <a:spcBef>
                <a:spcPts val="0"/>
              </a:spcBef>
              <a:spcAft>
                <a:spcPts val="0"/>
              </a:spcAft>
              <a:buClrTx/>
              <a:buSzTx/>
              <a:buFontTx/>
              <a:buNone/>
              <a:tabLst/>
              <a:defRPr/>
            </a:pPr>
            <a:r>
              <a:rPr lang="uk-UA" sz="1000" kern="1200" dirty="0">
                <a:solidFill>
                  <a:schemeClr val="tx1"/>
                </a:solidFill>
                <a:latin typeface="+mn-lt"/>
                <a:ea typeface="+mn-ea"/>
                <a:cs typeface="+mn-cs"/>
              </a:rPr>
              <a:t>Окремо слід зазначити, що обробка персональних даних, на яку особа дає згоду, також повинна бути пропорційною меті обробки. </a:t>
            </a:r>
            <a:r>
              <a:rPr lang="uk-UA" sz="1000" b="1" kern="1200" dirty="0">
                <a:solidFill>
                  <a:schemeClr val="tx1"/>
                </a:solidFill>
                <a:latin typeface="+mn-lt"/>
                <a:ea typeface="+mn-ea"/>
                <a:cs typeface="+mn-cs"/>
              </a:rPr>
              <a:t>Навіть, якщо особа надала згоду на обробку персональних даних, які по своїй суті непотрібні для досягнення поставленої мети обробки, така обробка розглядатиметься як непропорційна та становитиме порушення законодавства про захист персональних даних</a:t>
            </a:r>
            <a:r>
              <a:rPr lang="uk-UA" sz="1000" kern="1200" dirty="0">
                <a:solidFill>
                  <a:schemeClr val="tx1"/>
                </a:solidFill>
                <a:latin typeface="+mn-lt"/>
                <a:ea typeface="+mn-ea"/>
                <a:cs typeface="+mn-cs"/>
              </a:rPr>
              <a:t>. </a:t>
            </a:r>
            <a:endParaRPr lang="ru-RU" sz="1000" kern="1200" dirty="0">
              <a:solidFill>
                <a:schemeClr val="tx1"/>
              </a:solidFill>
              <a:latin typeface="+mn-lt"/>
              <a:ea typeface="+mn-ea"/>
              <a:cs typeface="+mn-cs"/>
            </a:endParaRPr>
          </a:p>
          <a:p>
            <a:pPr marL="0" indent="0" algn="just">
              <a:buNone/>
            </a:pPr>
            <a:endParaRPr lang="uk-UA" sz="1000" dirty="0"/>
          </a:p>
          <a:p>
            <a:pPr marL="0" indent="0" algn="just">
              <a:buNone/>
            </a:pPr>
            <a:endParaRPr lang="uk-UA" sz="1000" dirty="0"/>
          </a:p>
          <a:p>
            <a:pPr marL="0" indent="0" algn="just">
              <a:buNone/>
            </a:pPr>
            <a:r>
              <a:rPr lang="uk-UA" sz="1000" dirty="0"/>
              <a:t>Рішення ЄСПЛ у справі «</a:t>
            </a:r>
            <a:r>
              <a:rPr lang="uk-UA" sz="1000" dirty="0" err="1"/>
              <a:t>Авілкіна</a:t>
            </a:r>
            <a:r>
              <a:rPr lang="uk-UA" sz="1000" dirty="0"/>
              <a:t> проти Росії»</a:t>
            </a:r>
          </a:p>
          <a:p>
            <a:pPr marL="0" indent="0" algn="just">
              <a:buNone/>
            </a:pPr>
            <a:r>
              <a:rPr lang="uk-UA" sz="1000" dirty="0"/>
              <a:t>Фабула: В ході проведення перевірки діяльності релігійної організації свідків Єгови за скаргою, направленою ГО «Комітет спасіння молоді» (на думку ГО свідки Єгови заставляли парафіян своїх відмовлятися від переливання крові), прокуратура збирала в медичних закладів інформацію щодо свідків Єгови, які відмовилися від переливання крові. Національні суди відмовилися визнати дії прокуратури незаконними, оскільки згідно із законом прокуратура в ході перевірки мала доступ до будь-якої інформації, і в тому числі медичної.</a:t>
            </a:r>
          </a:p>
          <a:p>
            <a:pPr marL="0" indent="0" algn="just">
              <a:buNone/>
            </a:pPr>
            <a:r>
              <a:rPr lang="uk-UA" sz="1000" u="sng" dirty="0"/>
              <a:t>Рішення Суду: було втручання в права особи, гарантовані статтею 8 Конвенції</a:t>
            </a:r>
          </a:p>
          <a:p>
            <a:pPr marL="0" indent="0" algn="just">
              <a:buNone/>
            </a:pPr>
            <a:r>
              <a:rPr lang="uk-UA" sz="1000" u="sng" dirty="0"/>
              <a:t>Законність</a:t>
            </a:r>
            <a:r>
              <a:rPr lang="uk-UA" sz="1000" dirty="0"/>
              <a:t>: Є законні підстави для отримання інформації, але відповідні положення закону є надто загальними. У зв'язку з цим Суд вказав, що в такому випадку слід мати детальні норми щодо порядку та сфери застосування вказаних положень закону, а також щодо порядку надання такої інформації, оскільки саме цим забезпечуються достатні гарантії проти свавільності та зловживання. Однак, на думку Суду це питання тісно пов'язано із питанням необхідності.</a:t>
            </a:r>
          </a:p>
          <a:p>
            <a:pPr marL="0" indent="0" algn="just">
              <a:buNone/>
            </a:pPr>
            <a:r>
              <a:rPr lang="uk-UA" sz="1000" u="sng" dirty="0"/>
              <a:t>Наявність легітимної</a:t>
            </a:r>
            <a:r>
              <a:rPr lang="uk-UA" sz="1000" dirty="0"/>
              <a:t>: боротьба зі злочинністю</a:t>
            </a:r>
          </a:p>
          <a:p>
            <a:pPr marL="0" indent="0" algn="just">
              <a:buNone/>
            </a:pPr>
            <a:r>
              <a:rPr lang="uk-UA" sz="1000" u="sng" dirty="0"/>
              <a:t>Необхідність та пропорційність втручання </a:t>
            </a:r>
            <a:r>
              <a:rPr lang="uk-UA" sz="1000" dirty="0"/>
              <a:t>(чи були мотиви на користь такого втручання </a:t>
            </a:r>
            <a:r>
              <a:rPr lang="uk-UA" sz="1000" dirty="0" err="1"/>
              <a:t>співмірними</a:t>
            </a:r>
            <a:r>
              <a:rPr lang="uk-UA" sz="1000" dirty="0"/>
              <a:t>, відповідними та достатніми):</a:t>
            </a:r>
          </a:p>
          <a:p>
            <a:pPr algn="just">
              <a:buFontTx/>
              <a:buChar char="-"/>
            </a:pPr>
            <a:r>
              <a:rPr lang="uk-UA" sz="1000" dirty="0"/>
              <a:t>особи, щодо яких проводилася перевірка не були підозрюваними, обвинуваченими (просто проводилася перевірка діяльності релігійної організації);</a:t>
            </a:r>
          </a:p>
          <a:p>
            <a:pPr algn="just">
              <a:buFontTx/>
              <a:buChar char="-"/>
            </a:pPr>
            <a:r>
              <a:rPr lang="uk-UA" sz="1000" dirty="0"/>
              <a:t>медичні заклади не зверталися до суду з метою проведення примусового переливання (що можливо у випадку загрози життю), не повідомляли про вчинення злочину чи примусу з боку братів по релігії з метою відмови від лікування;</a:t>
            </a:r>
          </a:p>
          <a:p>
            <a:pPr algn="just">
              <a:buFontTx/>
              <a:buChar char="-"/>
            </a:pPr>
            <a:r>
              <a:rPr lang="uk-UA" sz="1000" dirty="0"/>
              <a:t>прокуратура не пробувала отримати згоду пацієнтів;</a:t>
            </a:r>
          </a:p>
          <a:p>
            <a:pPr algn="just">
              <a:buFontTx/>
              <a:buChar char="-"/>
            </a:pPr>
            <a:r>
              <a:rPr lang="uk-UA" sz="1000" dirty="0"/>
              <a:t>Не було порядку реалізації повноважень прокуратури на отримання документів;</a:t>
            </a:r>
          </a:p>
          <a:p>
            <a:pPr algn="just">
              <a:buFontTx/>
              <a:buChar char="-"/>
            </a:pPr>
            <a:r>
              <a:rPr lang="uk-UA" sz="1000" dirty="0"/>
              <a:t>суди переглянули скаргу заявників, однак не задовольнили (і що головне не встановили справедливого балансу інтересів, не надали обґрунтування передачі інформації), тим самим підтвердивши необмежені повноваження прокуратури. </a:t>
            </a:r>
          </a:p>
          <a:p>
            <a:pPr marL="0" indent="0" algn="just">
              <a:buNone/>
            </a:pPr>
            <a:r>
              <a:rPr lang="uk-UA" sz="1000" dirty="0"/>
              <a:t>Відтак не було відповідних та достатніх мотивів.</a:t>
            </a:r>
          </a:p>
          <a:p>
            <a:endParaRPr lang="uk-UA" sz="1000" dirty="0"/>
          </a:p>
          <a:p>
            <a:r>
              <a:rPr lang="uk-UA" sz="1000" dirty="0"/>
              <a:t>Справа «Л.Х. проти Латвії»</a:t>
            </a:r>
          </a:p>
          <a:p>
            <a:endParaRPr lang="uk-UA" sz="1000" dirty="0"/>
          </a:p>
          <a:p>
            <a:pPr marL="0" indent="0" algn="just">
              <a:buNone/>
            </a:pPr>
            <a:r>
              <a:rPr lang="uk-UA" sz="1000" dirty="0"/>
              <a:t>У 1997 році у зв</a:t>
            </a:r>
            <a:r>
              <a:rPr lang="en-US" sz="1000" dirty="0"/>
              <a:t>’</a:t>
            </a:r>
            <a:r>
              <a:rPr lang="uk-UA" sz="1000" dirty="0" err="1"/>
              <a:t>язку</a:t>
            </a:r>
            <a:r>
              <a:rPr lang="uk-UA" sz="1000" dirty="0"/>
              <a:t> з розривом матки заявниці, яка була на той момент вагітна довелося терміново робити Кесарів розтин та народжувати. В ході операції хірург без згоди на то заявниці провів заявниці перев'язку маткової труби. З огляду на те, що позасудового вирішення досягти не вдалося в 2006 році заявниця через суд отримала компенсацію за незаконну стерилізацію.</a:t>
            </a:r>
          </a:p>
          <a:p>
            <a:pPr marL="0" indent="0" algn="just">
              <a:buNone/>
            </a:pPr>
            <a:r>
              <a:rPr lang="uk-UA" sz="1000" dirty="0"/>
              <a:t>У 2004 році лікарня звернулася до інспекції по якості надання медичної допомоги з проханням надати висновок щодо якості наданих заявниці медичних послуг.</a:t>
            </a:r>
          </a:p>
          <a:p>
            <a:pPr marL="0" indent="0" algn="just">
              <a:buNone/>
            </a:pPr>
            <a:r>
              <a:rPr lang="uk-UA" sz="1000" dirty="0"/>
              <a:t>Інспекція зібрала інформацію з 3-ох медичних установ щодо надання заявниці мед допомоги з 1996 по 2003 роки та дійшла висновку про відсутність порушення прав заявниці.</a:t>
            </a:r>
          </a:p>
          <a:p>
            <a:pPr marL="0" indent="0" algn="just">
              <a:buNone/>
            </a:pPr>
            <a:r>
              <a:rPr lang="uk-UA" sz="1000" dirty="0"/>
              <a:t>Заявниця оскаржила до суду факт збору чутливої інформації щодо неї Інспекцією, однак судами усіх інстанцій було відмовлено в задоволенні її позову з посиланням на ЗЗПД (аналогічний ст. нашого) та основи законодавства.</a:t>
            </a:r>
          </a:p>
          <a:p>
            <a:pPr marL="0" indent="0" algn="just">
              <a:buNone/>
            </a:pPr>
            <a:r>
              <a:rPr lang="uk-UA" sz="1000" dirty="0"/>
              <a:t>Закон про медичну допомогу: Інспекція здійснює контроль за якістю медичної допомоги.</a:t>
            </a:r>
          </a:p>
          <a:p>
            <a:pPr marL="0" indent="0" algn="just">
              <a:buNone/>
            </a:pPr>
            <a:r>
              <a:rPr lang="uk-UA" sz="1000" dirty="0"/>
              <a:t>Статут (Постанова КМУ): Інспекція мала право розглядати скарги, проводити планові та позапланові перевірки за зверненнями, готувати висновки, звіти, збирати необхідну інформацію, давати рекомендації, накладати стягнення.</a:t>
            </a:r>
          </a:p>
          <a:p>
            <a:pPr marL="0" indent="0" algn="just">
              <a:buNone/>
            </a:pPr>
            <a:r>
              <a:rPr lang="uk-UA" sz="1000" dirty="0"/>
              <a:t>Закон про ЗПД стаття 11 (наша 7): обробка медичних даних можлива, якщо необхідна в цілях лікування або організації надання медичних послуг. + виконання обов'язку.</a:t>
            </a:r>
          </a:p>
          <a:p>
            <a:pPr marL="0" indent="0" algn="just">
              <a:buNone/>
            </a:pPr>
            <a:r>
              <a:rPr lang="uk-UA" sz="1000" dirty="0"/>
              <a:t>Суд: законодавство – Інспекція мала право на збір інформації за зверненням установи (не лише за скаргами, як то наголошував заявник).</a:t>
            </a:r>
          </a:p>
          <a:p>
            <a:pPr marL="0" indent="0" algn="just">
              <a:buNone/>
            </a:pPr>
            <a:r>
              <a:rPr lang="uk-UA" sz="1000" dirty="0"/>
              <a:t>Збір інформації розпочався через сім років після надання медичних послуг, відтак сумнівно, що він здійснювався «в цілях лікування або організації надання медичних послуг» (надто широке тлумачення винятку із заборони обробляти дані).</a:t>
            </a:r>
          </a:p>
          <a:p>
            <a:pPr marL="0" indent="0" algn="just">
              <a:buNone/>
            </a:pPr>
            <a:r>
              <a:rPr lang="uk-UA" sz="1000" dirty="0"/>
              <a:t>Заявника не повідомляли, що на прикладі його справи здійснюється оцінка надання допомоги (так стверджував Уряд, заявник говорив, що єдина мета – це надання доказів у справі). Жодних рекомендацій лікарні не надавали за результатами перевірки. Звіт стосувався дій одного з лікарів і був наданий якраз під час судового провадження щодо лікарні.</a:t>
            </a:r>
          </a:p>
          <a:p>
            <a:pPr marL="0" indent="0" algn="just">
              <a:buNone/>
            </a:pPr>
            <a:r>
              <a:rPr lang="uk-UA" sz="1000" dirty="0"/>
              <a:t>Суди не проаналізували, які саме норми стали підставою для отримання інформації, з якою саме метою (в загальному – оцінка якості надання медичної допомоги), а відтак не оцінили пропорційності </a:t>
            </a:r>
          </a:p>
          <a:p>
            <a:pPr marL="0" indent="0" algn="just">
              <a:buNone/>
            </a:pPr>
            <a:r>
              <a:rPr lang="uk-UA" sz="1000" dirty="0"/>
              <a:t>Інспекція не запитувала заявника про надання згоди на оцінку якості медичної допомоги на його справі, не повідомляла про збір інформації про нього. Таким чином, позицію заявниці не було взято до уваги (</a:t>
            </a:r>
            <a:r>
              <a:rPr lang="uk-UA" sz="1000" i="1" dirty="0" err="1"/>
              <a:t>авт</a:t>
            </a:r>
            <a:r>
              <a:rPr lang="uk-UA" sz="1000" i="1" dirty="0"/>
              <a:t>. </a:t>
            </a:r>
            <a:r>
              <a:rPr lang="uk-UA" sz="1000" dirty="0"/>
              <a:t>а по суті – це те ж саме наукове дослідження).</a:t>
            </a:r>
          </a:p>
          <a:p>
            <a:pPr marL="0" indent="0" algn="just">
              <a:buNone/>
            </a:pPr>
            <a:r>
              <a:rPr lang="uk-UA" sz="1000" dirty="0"/>
              <a:t>Твердження Уряду про те, що дослідження проводилося з метою визначитися, чи слід притягували хірурга до відповідальності, також не могло відповідати дійсності. Так, строки притягнення до відповідальності до того часу закінчилися і не Інспекції було вирішувати, чи слід притягувати хірурга до </a:t>
            </a:r>
            <a:r>
              <a:rPr lang="uk-UA" sz="1000" dirty="0" err="1"/>
              <a:t>к.в</a:t>
            </a:r>
            <a:r>
              <a:rPr lang="uk-UA" sz="1000" dirty="0"/>
              <a:t>. </a:t>
            </a:r>
          </a:p>
          <a:p>
            <a:pPr marL="0" indent="0" algn="just">
              <a:buNone/>
            </a:pPr>
            <a:r>
              <a:rPr lang="uk-UA" sz="1000" dirty="0"/>
              <a:t>Закон не встановлював жодних меж щодо збору чутливої інформації. Інспекцією було зібрано інформацію за сім років (за рік до операції та 6 після) з 3-ох установ, щоб оцінити одне хірургічне втручання. Цьому не було надано жодного </a:t>
            </a:r>
            <a:r>
              <a:rPr lang="uk-UA" sz="1000" dirty="0" err="1"/>
              <a:t>обгрунтування</a:t>
            </a:r>
            <a:r>
              <a:rPr lang="uk-UA" sz="1000" dirty="0"/>
              <a:t>.</a:t>
            </a:r>
          </a:p>
          <a:p>
            <a:pPr marL="0" indent="0" algn="just">
              <a:buNone/>
            </a:pPr>
            <a:r>
              <a:rPr lang="uk-UA" sz="1000" b="1" dirty="0"/>
              <a:t>Відтак, втручання не було законним і не містило достатніх гарантій проти свавілля.</a:t>
            </a:r>
          </a:p>
          <a:p>
            <a:endParaRPr lang="uk-UA" dirty="0"/>
          </a:p>
        </p:txBody>
      </p:sp>
      <p:sp>
        <p:nvSpPr>
          <p:cNvPr id="4" name="Номер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6C79F4-78F4-41EB-8B2C-E84961FAE21C}"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15242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A08BBA-5C61-4EB7-8D4F-FCC63DC530FE}"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59013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noProof="0" dirty="0"/>
              <a:t>3.3. ОСНОВНІ ПІДСТАВИ ОБРОБКИ ПЕРСОНАЛЬНИХ ДАНИХ.</a:t>
            </a:r>
          </a:p>
          <a:p>
            <a:r>
              <a:rPr lang="uk-UA" noProof="0" dirty="0"/>
              <a:t>Згода</a:t>
            </a:r>
          </a:p>
          <a:p>
            <a:r>
              <a:rPr lang="uk-UA" noProof="0" dirty="0"/>
              <a:t>Згода суб’єкта персональних даних – це добровільне волевиявлення фізичної особи (за умови її поінформованості) щодо надання дозволу на обробку її персональних даних відповідно до сформульованої мети їх обробки, висловлене у письмовій формі або у формі, що дає змогу зробити висновок про надання згоди (ст. 2 Закону).</a:t>
            </a:r>
          </a:p>
          <a:p>
            <a:r>
              <a:rPr lang="uk-UA" noProof="0" dirty="0"/>
              <a:t>Із зазначеного видно, що для того, щоб відповідати Закону згода повинна володіти трьома невід’ємними ознаками:</a:t>
            </a:r>
          </a:p>
          <a:p>
            <a:r>
              <a:rPr lang="uk-UA" noProof="0" dirty="0"/>
              <a:t>-	добровільність;</a:t>
            </a:r>
          </a:p>
          <a:p>
            <a:r>
              <a:rPr lang="uk-UA" noProof="0" dirty="0"/>
              <a:t>-	поінформованість;</a:t>
            </a:r>
          </a:p>
          <a:p>
            <a:r>
              <a:rPr lang="uk-UA" noProof="0" dirty="0"/>
              <a:t>-	зовнішня форма, що дає змогу зробити висновок про надання згоди.</a:t>
            </a:r>
          </a:p>
          <a:p>
            <a:r>
              <a:rPr lang="uk-UA" noProof="0" dirty="0"/>
              <a:t>Добровільність згоди проявляється у відсутності прямого чи опосередкованого примусу при її наданні. За загальним правилом суб’єкт персональних даних має право самостійно вирішувати питання щодо того, чи давати згоду на обробку своїх персональних даних. Вказане підтверджується і тим, що як згідно з Конвенцією, Директивою, так і згідно з Законом (п. 11 ч. 2 ст. 8) згода суб’єкта може бути відкликана ним у будь-який час.</a:t>
            </a:r>
          </a:p>
          <a:p>
            <a:r>
              <a:rPr lang="uk-UA" noProof="0" dirty="0"/>
              <a:t> Щодо прямого примусу, то тут все більш-менш зрозуміло – згода не може бути добровільною, якщо надавалася під тиском з боку представників володільця чи інших осіб. Якщо мова йде про опосередкований примус, мається на увазі ситуація, коли отримання особою тієї чи іншої життєво важливої послуги, чи реалізація тих чи інших прав ставиться в залежність від надання нею згоди на обробку персональних даних. Зазвичай таке трапляється у випадках нерівності між суб’єктом та володільцем, зокрема залежності суб’єкта від володільця (зазвичай так і буває, оскільки суб’єкт звертається до володільця за тими чи іншими послугами). Вказана ситуація потребує більш детального висвітлення, оскільки до цього часу є доволі поширеною в українському суспільстві. </a:t>
            </a:r>
          </a:p>
          <a:p>
            <a:r>
              <a:rPr lang="uk-UA" noProof="0" dirty="0"/>
              <a:t>Наприклад, впродовж тривалого часу особа не могла зареєструвати права на нерухоме майно, отримати диплом про закінчення школи чи ВУЗу, соціальну допомогу, адміністративну послугу в ЦНАП, а інколи і медичну допомогу, не надавши перед цим згоду на обробку персональних даних (вказаний перелік таких ситуації не є вичерпними і проблема досі залишається актуальною). Таким чином, особа ставиться у ситуацію, коли відмовившись від надання згоди, втрачає можливість реалізувати ті чи інші інколи життєво важливі права. Відтак, порушується принцип добровільності згоди.</a:t>
            </a:r>
          </a:p>
          <a:p>
            <a:r>
              <a:rPr lang="uk-UA" noProof="0" dirty="0"/>
              <a:t>Поінформованість передбачає, що перед наданням згоди на обробку персональних даних суб’єкт повинен отримати достовірну інформацію про те, ким, з якою метою будуть оброблятися його персональні дані, кому будуть передаватися, які саме дані (склад даних), а також про права, визначені Законом (ст. 12 Закону).</a:t>
            </a:r>
          </a:p>
          <a:p>
            <a:r>
              <a:rPr lang="uk-UA" noProof="0" dirty="0"/>
              <a:t>Закон не передбачає форми надання такої інформації, однак очевидно, що, по-перше, володілець повинен за будь-яких умов мати можливість підтвердити факт надання такої інформації особі, оскільки в протилежному випадку це буде розглядатися як порушення статті 12 Закону і, по-друге, така інформація повинна бути надана в доступному вигляді.</a:t>
            </a:r>
          </a:p>
          <a:p>
            <a:r>
              <a:rPr lang="uk-UA" noProof="0" dirty="0"/>
              <a:t>Наприклад, інформація не буде вважатися доступною, якщо надана у дуже складному вигляді, як це наприклад часто трапляється у мережі Інтернет, коли особі пропонується ознайомитися з умовами надміру великого та складного договору чи іншого документу, що може забрати непропорційно багато часу в порівнянні з тими перевагами, які хоче отримати особа, погодившись з його положеннями. В такому випадку особі слід окремо надати коротко та в доступному вигляді інформацію, визначену статтею 12 Закону.</a:t>
            </a:r>
          </a:p>
          <a:p>
            <a:r>
              <a:rPr lang="uk-UA" noProof="0" dirty="0"/>
              <a:t>Також не може вважатися доступною інформація, яка не надається особі перед наданням згоди безпосередньо, а натомість надається посилання на джерело, де міститься всі необхідні відомості. В якості прикладу можна навести поширену ситуацію, наприклад, із отриманням кредиту, коли особа заповнює анкету та подає заяву, у якій, серед іншого, погоджується з умовами та правилами надання банківських послуг, що зазвичай розміщені на сайті банківської установи. У вказаних умовах дійсно міститься інформація щодо обробки персональних даних клієнта. Формально все вірно – особа має можливість ознайомитися з умовами до підписання заяви та анкети. Однак, на момент фактичного укладення договору така інформація відсутня в доступному вигляді, що призводить до того, що угода підписується без розуміння того, як оброблятимуться персональні дані, необхідні для її виконання. </a:t>
            </a:r>
          </a:p>
          <a:p>
            <a:r>
              <a:rPr lang="uk-UA" noProof="0" dirty="0"/>
              <a:t>Відтак, інформація щодо порядку обробки персональних даних повинна надаватися у вигляді, доступному для розуміння особою, яка не є спеціалістом у сфері законодавства про захист персональних даних.</a:t>
            </a:r>
          </a:p>
          <a:p>
            <a:r>
              <a:rPr lang="uk-UA" noProof="0" dirty="0"/>
              <a:t>Зазвичай володілець повинен отримати від суб’єкта персональних даних згоду на обробку його персональних даних у письмовому вигляді. Допускається будь-яка інша форма надання згоди (див. приклад, наведений нижче), однак володілець повинен мати змогу підтвердити наявність згоди впродовж всього часу здійснення обробки персональних даних. Вказане тлумачення підтверджується комплексним аналізом положень статті 2, 6 та 11 Закону. Інше розуміння є недопустимим, оскільки передбачатиме існування ситуацій, коли персональні дані оброблятимуться начебто на підставі згоди, яка нічим не підтверджується. Така обробка немає законних підстав, а відтак, є незаконною.</a:t>
            </a:r>
          </a:p>
          <a:p>
            <a:r>
              <a:rPr lang="uk-UA" b="1" noProof="0" dirty="0"/>
              <a:t>Приклад.</a:t>
            </a:r>
          </a:p>
          <a:p>
            <a:r>
              <a:rPr lang="uk-UA" noProof="0" dirty="0"/>
              <a:t>Благодійна організація, яка займається закупкою медичного обладнання та медикаментів для осіб хворих на діабет, звертається до департаменту охорони здоров’я з пропозицією розіслати серед лікарів-ендокринологів оголошення щодо проведення акції. Відповідно до її умов особи, які страждають на діабет, можуть зателефонувати за вказаним в оголошенні номером та зареєструватися (надати ім’я, прізвище, по батькові, телефон та домашню адресу) для участі в акції, за результатами якої вони безоплатно отримують ті чи інші медикаменти/обладнання, необхідні тим, хто страждає діабетом. Після цього, осіб повідомляють, коли та де можна отримати подарунки. При собі необхідно мати документи, які посвідчують особу та підтверджують наявність діабету.</a:t>
            </a:r>
          </a:p>
          <a:p>
            <a:r>
              <a:rPr lang="uk-UA" noProof="0" dirty="0"/>
              <a:t>Особи, які зареєструються автоматично вважаються такими, що надали згоду на обробку персональних даних.</a:t>
            </a:r>
          </a:p>
          <a:p>
            <a:endParaRPr lang="ru-RU" dirty="0"/>
          </a:p>
          <a:p>
            <a:endParaRPr lang="ru-RU" dirty="0"/>
          </a:p>
        </p:txBody>
      </p:sp>
      <p:sp>
        <p:nvSpPr>
          <p:cNvPr id="4" name="Місце для номера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B7F5D5E-4423-46D0-BD13-8EAD420E3B25}" type="slidenum">
              <a:rPr kumimoji="0" lang="uk-U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uk-UA"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7450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noProof="0" dirty="0"/>
              <a:t>Інститут персональних даних це досить молодий правовий інститут. Його становлення тісно пов'язане з розвитком конституційних прав і свобод людини і громадянина, і в першу чергу, з правом на недоторканність приватного життя.</a:t>
            </a:r>
          </a:p>
          <a:p>
            <a:r>
              <a:rPr lang="uk-UA" noProof="0" dirty="0"/>
              <a:t>Право на недоторканність приватної сфери як юридичної категорії зародилося в США. В англійській мові всі сторони приватного життя позначаються єдиним терміном «</a:t>
            </a:r>
            <a:r>
              <a:rPr lang="uk-UA" noProof="0" dirty="0" err="1"/>
              <a:t>privacy</a:t>
            </a:r>
            <a:r>
              <a:rPr lang="uk-UA" noProof="0" dirty="0"/>
              <a:t>», який не має буквального еквівалента в українській мові. Одна з перших спроб сформулювати суть поняття «</a:t>
            </a:r>
            <a:r>
              <a:rPr lang="uk-UA" noProof="0" dirty="0" err="1"/>
              <a:t>privacy</a:t>
            </a:r>
            <a:r>
              <a:rPr lang="uk-UA" noProof="0" dirty="0"/>
              <a:t>» була зроблена в 1890 р. відомими американськими юристами </a:t>
            </a:r>
            <a:r>
              <a:rPr lang="uk-UA" noProof="0" dirty="0" err="1"/>
              <a:t>Семюелем</a:t>
            </a:r>
            <a:r>
              <a:rPr lang="uk-UA" noProof="0" dirty="0"/>
              <a:t> </a:t>
            </a:r>
            <a:r>
              <a:rPr lang="uk-UA" noProof="0" dirty="0" err="1"/>
              <a:t>Уорреном</a:t>
            </a:r>
            <a:r>
              <a:rPr lang="uk-UA" noProof="0" dirty="0"/>
              <a:t> і Луїсом </a:t>
            </a:r>
            <a:r>
              <a:rPr lang="uk-UA" noProof="0" dirty="0" err="1"/>
              <a:t>Брандейсом</a:t>
            </a:r>
            <a:r>
              <a:rPr lang="uk-UA" noProof="0" dirty="0"/>
              <a:t>, які визначили його як «</a:t>
            </a:r>
            <a:r>
              <a:rPr lang="uk-UA" noProof="0" dirty="0" err="1"/>
              <a:t>the</a:t>
            </a:r>
            <a:r>
              <a:rPr lang="uk-UA" noProof="0" dirty="0"/>
              <a:t> </a:t>
            </a:r>
            <a:r>
              <a:rPr lang="uk-UA" noProof="0" dirty="0" err="1"/>
              <a:t>right</a:t>
            </a:r>
            <a:r>
              <a:rPr lang="uk-UA" noProof="0" dirty="0"/>
              <a:t> </a:t>
            </a:r>
            <a:r>
              <a:rPr lang="uk-UA" noProof="0" dirty="0" err="1"/>
              <a:t>to</a:t>
            </a:r>
            <a:r>
              <a:rPr lang="uk-UA" noProof="0" dirty="0"/>
              <a:t> </a:t>
            </a:r>
            <a:r>
              <a:rPr lang="uk-UA" noProof="0" dirty="0" err="1"/>
              <a:t>be</a:t>
            </a:r>
            <a:r>
              <a:rPr lang="uk-UA" noProof="0" dirty="0"/>
              <a:t> </a:t>
            </a:r>
            <a:r>
              <a:rPr lang="uk-UA" noProof="0" dirty="0" err="1"/>
              <a:t>alone</a:t>
            </a:r>
            <a:r>
              <a:rPr lang="uk-UA" noProof="0" dirty="0"/>
              <a:t>» - право бути залишеним у спокої або право бути наданим самому собі. вважаючи, що вторгнення в приватне життя являє собою злочин більш тяжкий, ніж наклеп і образа, і тому вимагає більш сильних і ефективних засобів захисту. У своїй статті «Право на приватність» у Гарвардському правовому журналі вони стверджували, що приватність піддається небезпеці з боку нових винаходів і методів ведення бізнесу, і обґрунтовували необхідність створення спеціального «права приватності». З розвитком наукового і технічного прогресу ми все більше переконуємося в справедливості зазначених положень.</a:t>
            </a:r>
          </a:p>
          <a:p>
            <a:r>
              <a:rPr lang="uk-UA" noProof="0" dirty="0"/>
              <a:t>Величезну роль у становленні і формулюванні права на приватне життя зіграла діяльність американських судів. Так, в 1965 р. у справі </a:t>
            </a:r>
            <a:r>
              <a:rPr lang="uk-UA" noProof="0" dirty="0" err="1"/>
              <a:t>Griswold</a:t>
            </a:r>
            <a:r>
              <a:rPr lang="uk-UA" noProof="0" dirty="0"/>
              <a:t> v. </a:t>
            </a:r>
            <a:r>
              <a:rPr lang="uk-UA" noProof="0" dirty="0" err="1"/>
              <a:t>Connecticut</a:t>
            </a:r>
            <a:r>
              <a:rPr lang="uk-UA" noProof="0" dirty="0"/>
              <a:t> (</a:t>
            </a:r>
            <a:r>
              <a:rPr lang="uk-UA" noProof="0" dirty="0" err="1"/>
              <a:t>Грисволд</a:t>
            </a:r>
            <a:r>
              <a:rPr lang="uk-UA" noProof="0" dirty="0"/>
              <a:t> </a:t>
            </a:r>
            <a:r>
              <a:rPr lang="uk-UA" noProof="0" dirty="0" err="1"/>
              <a:t>против</a:t>
            </a:r>
            <a:r>
              <a:rPr lang="uk-UA" noProof="0" dirty="0"/>
              <a:t> </a:t>
            </a:r>
            <a:r>
              <a:rPr lang="uk-UA" noProof="0" dirty="0" err="1"/>
              <a:t>штата</a:t>
            </a:r>
            <a:r>
              <a:rPr lang="uk-UA" noProof="0" dirty="0"/>
              <a:t> Коннектикут) суддя Верховного суду США Дуглас вивів право </a:t>
            </a:r>
            <a:r>
              <a:rPr lang="uk-UA" noProof="0" dirty="0" err="1"/>
              <a:t>прайвесі</a:t>
            </a:r>
            <a:r>
              <a:rPr lang="uk-UA" noProof="0" dirty="0"/>
              <a:t> з перших п'яти поправок до Конституції США, визнавши, що ці поправки «охороняють різні аспекти недоторканності приватного життя». Широко відомі слова, які він вимовив, резюмуючи рішення суду: «Ми маємо справу з правом на недоторканність приватного життя, яке старше за Білль про права».</a:t>
            </a:r>
          </a:p>
          <a:p>
            <a:endParaRPr lang="ru-RU" dirty="0"/>
          </a:p>
        </p:txBody>
      </p:sp>
      <p:sp>
        <p:nvSpPr>
          <p:cNvPr id="4" name="Місце для номера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A08BBA-5C61-4EB7-8D4F-FCC63DC530FE}"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78422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A08BBA-5C61-4EB7-8D4F-FCC63DC530FE}"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04182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noProof="0" dirty="0"/>
              <a:t>У цьому контексті слід також звернутися до практики Європейського суду з прав людини щодо балансу між правом особи на приватність та свободу вираження поглядів. Класичними у цьому відношенні є рішення Європейського суду з прав людини у справах «Фон Ганновер проти Німеччини», «Фон Ганновер проти Німеччини (№ 2)» та «Фон Ганновер проти Німеччини (№ 3)». </a:t>
            </a:r>
          </a:p>
          <a:p>
            <a:endParaRPr lang="uk-UA" noProof="0" dirty="0"/>
          </a:p>
          <a:p>
            <a:r>
              <a:rPr lang="uk-UA" noProof="0" dirty="0"/>
              <a:t>Приклад: у справі «Фон Ганновер проти Німеччини» (№ 2)29 ЄСПЛ не визнав факту порушення права на повагу до приватного життя за</a:t>
            </a:r>
          </a:p>
          <a:p>
            <a:r>
              <a:rPr lang="uk-UA" noProof="0" dirty="0"/>
              <a:t>ст.8 ЄКПЛ, коли принцесі Монако Кароліні було відмовлено у накладенні судової заборони на публікацію фотографії з її зображенням та зображенням її чоловіка, яку було зроблено під час відпочинку на лижах.</a:t>
            </a:r>
          </a:p>
          <a:p>
            <a:r>
              <a:rPr lang="uk-UA" noProof="0" dirty="0"/>
              <a:t>Фотографія супроводжувалась статтею, у якій, між іншим, також повідомлялося про поганий стан здоров’я князя Реньє. ЄСПЛ дійшов висновку,</a:t>
            </a:r>
          </a:p>
          <a:p>
            <a:r>
              <a:rPr lang="uk-UA" noProof="0" dirty="0"/>
              <a:t>що національними судами було точно дотримано балансу права видавничих компаній на свободу вираження поглядів та права заявників на</a:t>
            </a:r>
          </a:p>
          <a:p>
            <a:r>
              <a:rPr lang="uk-UA" noProof="0" dirty="0"/>
              <a:t>повагу до їхнього приватного життя. Характеристика національними судами хвороби князя Реньє як події у сучасному суспільстві не може вважатися необґрунтованою і ЄСПЛ визнав можливим прийняти той факт, що фотографія, яка розглядалася у контексті статті, принаймні, деякою</a:t>
            </a:r>
          </a:p>
          <a:p>
            <a:r>
              <a:rPr lang="uk-UA" noProof="0" dirty="0"/>
              <a:t>мірою сприяла дискусіям у суспільстві. Суд дійшов висновку про відсутність порушення статті 8 ЄКПЛ.</a:t>
            </a:r>
          </a:p>
          <a:p>
            <a:r>
              <a:rPr lang="ru-RU" noProof="0" dirty="0"/>
              <a:t>Заявителями являлись принцесса Каролина фон Ганновер, дочь покойного князя Монако Ренье III, и ее муж принц Эрнст Август фон Ганновер. С начала 1990-х годов принцесса Каролина добивалась, часто в судебном порядке, запрета публикаций фотографий ее личной жизни в прессе. Две серии фотографий, опубликованных в немецких журналах в 1993 и 1997 годах, стали предметом разбирательства в германских судах, которое окончилось решениями Верховного федерального суда в 1995 году и Федерального конституционного суда в 1999 году, отклонившими ее требования.</a:t>
            </a:r>
          </a:p>
          <a:p>
            <a:endParaRPr lang="ru-RU" noProof="0" dirty="0"/>
          </a:p>
          <a:p>
            <a:r>
              <a:rPr lang="ru-RU" noProof="0" dirty="0"/>
              <a:t>Это разбирательство стало предметом Постановления Европейского Суда по делу "Фон Ганновер против Германии" [</a:t>
            </a:r>
            <a:r>
              <a:rPr lang="ru-RU" noProof="0" dirty="0" err="1"/>
              <a:t>Von</a:t>
            </a:r>
            <a:r>
              <a:rPr lang="ru-RU" noProof="0" dirty="0"/>
              <a:t> </a:t>
            </a:r>
            <a:r>
              <a:rPr lang="ru-RU" noProof="0" dirty="0" err="1"/>
              <a:t>Hannover</a:t>
            </a:r>
            <a:r>
              <a:rPr lang="ru-RU" noProof="0" dirty="0"/>
              <a:t> v. </a:t>
            </a:r>
            <a:r>
              <a:rPr lang="ru-RU" noProof="0" dirty="0" err="1"/>
              <a:t>Germany</a:t>
            </a:r>
            <a:r>
              <a:rPr lang="ru-RU" noProof="0" dirty="0"/>
              <a:t>]* (* Постановление от 24 июня 2004 г. по делу "Фон Ганновер против Германии" [</a:t>
            </a:r>
            <a:r>
              <a:rPr lang="ru-RU" noProof="0" dirty="0" err="1"/>
              <a:t>Von</a:t>
            </a:r>
            <a:r>
              <a:rPr lang="ru-RU" noProof="0" dirty="0"/>
              <a:t> </a:t>
            </a:r>
            <a:r>
              <a:rPr lang="ru-RU" noProof="0" dirty="0" err="1"/>
              <a:t>Hannover</a:t>
            </a:r>
            <a:r>
              <a:rPr lang="ru-RU" noProof="0" dirty="0"/>
              <a:t> v. </a:t>
            </a:r>
            <a:r>
              <a:rPr lang="ru-RU" noProof="0" dirty="0" err="1"/>
              <a:t>Germany</a:t>
            </a:r>
            <a:r>
              <a:rPr lang="ru-RU" noProof="0" dirty="0"/>
              <a:t>], жалоба N 59320/00, "Информационный бюллетень по прецедентной практике Европейского Суда по правам человека" N 65.) (первое Постановление по делу фон Ганновер), в котором Европейский Суд установил нарушение права принцессы Каролины на уважение личной жизни в соответствии со статьей 8 Конвенции.</a:t>
            </a:r>
          </a:p>
          <a:p>
            <a:endParaRPr lang="ru-RU" noProof="0" dirty="0"/>
          </a:p>
          <a:p>
            <a:r>
              <a:rPr lang="ru-RU" noProof="0" dirty="0"/>
              <a:t>После этого Постановления заявители возбудили дополнительные разбирательства в национальных судах о вынесении предписания, ограничивающего новую публикацию трех фотографий, которые были сделаны без их согласия во время лыжных каникул в 2002-2004 годах и уже были опубликованы в двух германских журналах. Верховный федеральный суд вынес предписание в отношении двух фотографий, которые нашел не связанными с дискуссией, представляющей общий интерес. Однако он отказал в вынесении предписания в отношении третьей фотографии, на которой заявители изображались на прогулке во время лыжного отдыха в Санкт-</a:t>
            </a:r>
            <a:r>
              <a:rPr lang="ru-RU" noProof="0" dirty="0" err="1"/>
              <a:t>Морице</a:t>
            </a:r>
            <a:r>
              <a:rPr lang="ru-RU" noProof="0" dirty="0"/>
              <a:t> в сопровождении статьи, сообщавшей, в частности, о неудовлетворительном состоянии здоровья князя Ренье. Данное решение было поддержано Федеральным конституционным судом, который установил, что Верховный федеральный суд имел веские основания полагать, что неудовлетворительное состояние здоровья правящего князя представляло вопрос общего интереса, и пресса имела право сообщать о том, как его дети сочетают обязательство семейной солидарности с законными потребностями их права на уважение личной жизни, в том числе с желанием отправиться на отдых. Вывод Верховного федерального суда о том, что фотография имела достаточно тесную связь с событием, описанным в статье, не подлежал оспариванию с точки зрения конституции.</a:t>
            </a:r>
          </a:p>
          <a:p>
            <a:endParaRPr lang="ru-RU" noProof="0" dirty="0"/>
          </a:p>
          <a:p>
            <a:endParaRPr lang="uk-UA" noProof="0" dirty="0"/>
          </a:p>
          <a:p>
            <a:endParaRPr lang="uk-UA" noProof="0" dirty="0"/>
          </a:p>
        </p:txBody>
      </p:sp>
      <p:sp>
        <p:nvSpPr>
          <p:cNvPr id="4" name="Місце для номера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A08BBA-5C61-4EB7-8D4F-FCC63DC530FE}"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41721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A08BBA-5C61-4EB7-8D4F-FCC63DC530FE}"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74365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8113" y="355600"/>
            <a:ext cx="6462712" cy="3636963"/>
          </a:xfrm>
        </p:spPr>
      </p:sp>
      <p:sp>
        <p:nvSpPr>
          <p:cNvPr id="3" name="Заметки 2"/>
          <p:cNvSpPr>
            <a:spLocks noGrp="1"/>
          </p:cNvSpPr>
          <p:nvPr>
            <p:ph type="body" idx="1"/>
          </p:nvPr>
        </p:nvSpPr>
        <p:spPr>
          <a:xfrm>
            <a:off x="418560" y="4215596"/>
            <a:ext cx="6152525" cy="6353827"/>
          </a:xfrm>
        </p:spPr>
        <p:txBody>
          <a:bodyPr/>
          <a:lstStyle/>
          <a:p>
            <a:r>
              <a:rPr lang="uk-UA" sz="1000" b="1" dirty="0"/>
              <a:t>Принцип ретельності обробки</a:t>
            </a:r>
            <a:endParaRPr lang="en-US" sz="1000" b="1" dirty="0"/>
          </a:p>
          <a:p>
            <a:endParaRPr lang="en-US" sz="1000" dirty="0"/>
          </a:p>
          <a:p>
            <a:r>
              <a:rPr lang="uk-UA" sz="1000" noProof="0" dirty="0"/>
              <a:t>Ретельність обробки означає її прозорість</a:t>
            </a:r>
            <a:r>
              <a:rPr lang="ru-RU" sz="1000" dirty="0"/>
              <a:t>, особливо, по </a:t>
            </a:r>
            <a:r>
              <a:rPr lang="ru-RU" sz="1000" dirty="0" err="1"/>
              <a:t>відношенню</a:t>
            </a:r>
            <a:r>
              <a:rPr lang="ru-RU" sz="1000" dirty="0"/>
              <a:t> до</a:t>
            </a:r>
            <a:r>
              <a:rPr lang="en-US" sz="1000" dirty="0"/>
              <a:t> </a:t>
            </a:r>
            <a:r>
              <a:rPr lang="ru-RU" sz="1000" dirty="0" err="1"/>
              <a:t>суб’єктів</a:t>
            </a:r>
            <a:r>
              <a:rPr lang="ru-RU" sz="1000" dirty="0"/>
              <a:t> </a:t>
            </a:r>
            <a:r>
              <a:rPr lang="ru-RU" sz="1000" dirty="0" err="1"/>
              <a:t>персональних</a:t>
            </a:r>
            <a:r>
              <a:rPr lang="ru-RU" sz="1000" dirty="0"/>
              <a:t> </a:t>
            </a:r>
            <a:r>
              <a:rPr lang="ru-RU" sz="1000" dirty="0" err="1"/>
              <a:t>даних</a:t>
            </a:r>
            <a:r>
              <a:rPr lang="ru-RU" sz="1000" dirty="0"/>
              <a:t>.</a:t>
            </a:r>
          </a:p>
          <a:p>
            <a:r>
              <a:rPr lang="ru-RU" sz="1000" dirty="0"/>
              <a:t>• </a:t>
            </a:r>
            <a:r>
              <a:rPr lang="ru-RU" sz="1000" dirty="0" err="1"/>
              <a:t>Володільці</a:t>
            </a:r>
            <a:r>
              <a:rPr lang="ru-RU" sz="1000" dirty="0"/>
              <a:t> </a:t>
            </a:r>
            <a:r>
              <a:rPr lang="ru-RU" sz="1000" dirty="0" err="1"/>
              <a:t>персональних</a:t>
            </a:r>
            <a:r>
              <a:rPr lang="ru-RU" sz="1000" dirty="0"/>
              <a:t> </a:t>
            </a:r>
            <a:r>
              <a:rPr lang="ru-RU" sz="1000" dirty="0" err="1"/>
              <a:t>даних</a:t>
            </a:r>
            <a:r>
              <a:rPr lang="ru-RU" sz="1000" dirty="0"/>
              <a:t> </a:t>
            </a:r>
            <a:r>
              <a:rPr lang="ru-RU" sz="1000" dirty="0" err="1"/>
              <a:t>повинні</a:t>
            </a:r>
            <a:r>
              <a:rPr lang="ru-RU" sz="1000" dirty="0"/>
              <a:t> </a:t>
            </a:r>
            <a:r>
              <a:rPr lang="ru-RU" sz="1000" dirty="0" err="1"/>
              <a:t>інформувати</a:t>
            </a:r>
            <a:r>
              <a:rPr lang="ru-RU" sz="1000" dirty="0"/>
              <a:t> </a:t>
            </a:r>
            <a:r>
              <a:rPr lang="ru-RU" sz="1000" dirty="0" err="1"/>
              <a:t>суб’єктів</a:t>
            </a:r>
            <a:r>
              <a:rPr lang="ru-RU" sz="1000" dirty="0"/>
              <a:t> </a:t>
            </a:r>
            <a:r>
              <a:rPr lang="ru-RU" sz="1000" dirty="0" err="1"/>
              <a:t>персональних</a:t>
            </a:r>
            <a:r>
              <a:rPr lang="en-US" sz="1000" dirty="0"/>
              <a:t> </a:t>
            </a:r>
            <a:r>
              <a:rPr lang="ru-RU" sz="1000" dirty="0" err="1"/>
              <a:t>даних</a:t>
            </a:r>
            <a:r>
              <a:rPr lang="ru-RU" sz="1000" dirty="0"/>
              <a:t> до початку </a:t>
            </a:r>
            <a:r>
              <a:rPr lang="ru-RU" sz="1000" dirty="0" err="1"/>
              <a:t>процедури</a:t>
            </a:r>
            <a:r>
              <a:rPr lang="ru-RU" sz="1000" dirty="0"/>
              <a:t> </a:t>
            </a:r>
            <a:r>
              <a:rPr lang="ru-RU" sz="1000" dirty="0" err="1"/>
              <a:t>обробки</a:t>
            </a:r>
            <a:r>
              <a:rPr lang="ru-RU" sz="1000" dirty="0"/>
              <a:t>, </a:t>
            </a:r>
            <a:r>
              <a:rPr lang="ru-RU" sz="1000" dirty="0" err="1"/>
              <a:t>принаймні</a:t>
            </a:r>
            <a:r>
              <a:rPr lang="ru-RU" sz="1000" dirty="0"/>
              <a:t>, про мету, про особу </a:t>
            </a:r>
            <a:r>
              <a:rPr lang="ru-RU" sz="1000" dirty="0" err="1"/>
              <a:t>володільця</a:t>
            </a:r>
            <a:r>
              <a:rPr lang="ru-RU" sz="1000" dirty="0"/>
              <a:t> та про </a:t>
            </a:r>
            <a:r>
              <a:rPr lang="ru-RU" sz="1000" dirty="0" err="1"/>
              <a:t>його</a:t>
            </a:r>
            <a:r>
              <a:rPr lang="ru-RU" sz="1000" dirty="0"/>
              <a:t> адресу.</a:t>
            </a:r>
          </a:p>
          <a:p>
            <a:r>
              <a:rPr lang="ru-RU" sz="1000" dirty="0"/>
              <a:t>• Процедуру </a:t>
            </a:r>
            <a:r>
              <a:rPr lang="ru-RU" sz="1000" dirty="0" err="1"/>
              <a:t>обробки</a:t>
            </a:r>
            <a:r>
              <a:rPr lang="ru-RU" sz="1000" dirty="0"/>
              <a:t> </a:t>
            </a:r>
            <a:r>
              <a:rPr lang="ru-RU" sz="1000" dirty="0" err="1"/>
              <a:t>персональних</a:t>
            </a:r>
            <a:r>
              <a:rPr lang="ru-RU" sz="1000" dirty="0"/>
              <a:t> </a:t>
            </a:r>
            <a:r>
              <a:rPr lang="ru-RU" sz="1000" dirty="0" err="1"/>
              <a:t>даних</a:t>
            </a:r>
            <a:r>
              <a:rPr lang="ru-RU" sz="1000" dirty="0"/>
              <a:t> не </a:t>
            </a:r>
            <a:r>
              <a:rPr lang="ru-RU" sz="1000" dirty="0" err="1"/>
              <a:t>може</a:t>
            </a:r>
            <a:r>
              <a:rPr lang="ru-RU" sz="1000" dirty="0"/>
              <a:t> бути засекречено та </a:t>
            </a:r>
            <a:r>
              <a:rPr lang="ru-RU" sz="1000" dirty="0" err="1"/>
              <a:t>утаємничено</a:t>
            </a:r>
            <a:r>
              <a:rPr lang="ru-RU" sz="1000" dirty="0"/>
              <a:t>, </a:t>
            </a:r>
            <a:r>
              <a:rPr lang="ru-RU" sz="1000" dirty="0" err="1"/>
              <a:t>якщо</a:t>
            </a:r>
            <a:r>
              <a:rPr lang="ru-RU" sz="1000" dirty="0"/>
              <a:t> </a:t>
            </a:r>
            <a:r>
              <a:rPr lang="ru-RU" sz="1000" dirty="0" err="1"/>
              <a:t>інше</a:t>
            </a:r>
            <a:r>
              <a:rPr lang="ru-RU" sz="1000" dirty="0"/>
              <a:t> не </a:t>
            </a:r>
            <a:r>
              <a:rPr lang="ru-RU" sz="1000" dirty="0" err="1"/>
              <a:t>встановлено</a:t>
            </a:r>
            <a:r>
              <a:rPr lang="ru-RU" sz="1000" dirty="0"/>
              <a:t> законом.</a:t>
            </a:r>
          </a:p>
          <a:p>
            <a:r>
              <a:rPr lang="ru-RU" sz="1000" dirty="0"/>
              <a:t>• </a:t>
            </a:r>
            <a:r>
              <a:rPr lang="ru-RU" sz="1000" dirty="0" err="1"/>
              <a:t>Суб’єкти</a:t>
            </a:r>
            <a:r>
              <a:rPr lang="ru-RU" sz="1000" dirty="0"/>
              <a:t> </a:t>
            </a:r>
            <a:r>
              <a:rPr lang="ru-RU" sz="1000" dirty="0" err="1"/>
              <a:t>персональних</a:t>
            </a:r>
            <a:r>
              <a:rPr lang="ru-RU" sz="1000" dirty="0"/>
              <a:t> </a:t>
            </a:r>
            <a:r>
              <a:rPr lang="ru-RU" sz="1000" dirty="0" err="1"/>
              <a:t>даних</a:t>
            </a:r>
            <a:r>
              <a:rPr lang="ru-RU" sz="1000" dirty="0"/>
              <a:t> </a:t>
            </a:r>
            <a:r>
              <a:rPr lang="ru-RU" sz="1000" dirty="0" err="1"/>
              <a:t>мають</a:t>
            </a:r>
            <a:r>
              <a:rPr lang="ru-RU" sz="1000" dirty="0"/>
              <a:t> право на доступ до </a:t>
            </a:r>
            <a:r>
              <a:rPr lang="ru-RU" sz="1000" dirty="0" err="1"/>
              <a:t>своїх</a:t>
            </a:r>
            <a:r>
              <a:rPr lang="ru-RU" sz="1000" dirty="0"/>
              <a:t> </a:t>
            </a:r>
            <a:r>
              <a:rPr lang="ru-RU" sz="1000" dirty="0" err="1"/>
              <a:t>даних</a:t>
            </a:r>
            <a:r>
              <a:rPr lang="ru-RU" sz="1000" dirty="0"/>
              <a:t>, де б вони</a:t>
            </a:r>
            <a:r>
              <a:rPr lang="en-US" sz="1000" dirty="0"/>
              <a:t> </a:t>
            </a:r>
            <a:r>
              <a:rPr lang="ru-RU" sz="1000" dirty="0"/>
              <a:t>не </a:t>
            </a:r>
            <a:r>
              <a:rPr lang="ru-RU" sz="1000" dirty="0" err="1"/>
              <a:t>оброблювалися</a:t>
            </a:r>
            <a:r>
              <a:rPr lang="ru-RU" sz="1000" dirty="0"/>
              <a:t>.</a:t>
            </a:r>
            <a:endParaRPr lang="en-US" sz="1000" dirty="0"/>
          </a:p>
          <a:p>
            <a:endParaRPr lang="en-US" sz="1000" dirty="0"/>
          </a:p>
          <a:p>
            <a:r>
              <a:rPr lang="ru-RU" sz="1000" dirty="0"/>
              <a:t>Принцип </a:t>
            </a:r>
            <a:r>
              <a:rPr lang="uk-UA" sz="1000" noProof="0" dirty="0"/>
              <a:t>ретельності обробки регулює, передусім, взаємовідносини між володільцем та суб’єктом персональних даних</a:t>
            </a:r>
            <a:r>
              <a:rPr lang="ru-RU" sz="1000" dirty="0"/>
              <a:t>.</a:t>
            </a:r>
          </a:p>
          <a:p>
            <a:endParaRPr lang="uk-UA" sz="1000" dirty="0"/>
          </a:p>
          <a:p>
            <a:r>
              <a:rPr lang="uk-UA" sz="1000" noProof="0" dirty="0"/>
              <a:t>Прозорість</a:t>
            </a:r>
          </a:p>
          <a:p>
            <a:endParaRPr lang="uk-UA" sz="1000" noProof="0" dirty="0"/>
          </a:p>
          <a:p>
            <a:r>
              <a:rPr lang="uk-UA" sz="1000" noProof="0" dirty="0"/>
              <a:t>Цей принцип зобов’язує володільця персональних даних постійно інформувати суб’єктів персональних даних про те, як використовуються їхні персональні дані.</a:t>
            </a:r>
          </a:p>
          <a:p>
            <a:endParaRPr lang="uk-UA" sz="1000" noProof="0" dirty="0"/>
          </a:p>
          <a:p>
            <a:r>
              <a:rPr lang="uk-UA" sz="1000" noProof="0" dirty="0"/>
              <a:t>Приклад: у справі «Хараламбі проти Румунії»  заявник звернувся з проханням про надання йому доступу до досьє, яке було заведено на нього секретною службою, проте його прохання було задоволено лише через п’ять років. ЄСПЛ ще раз підтвердив, що особи, на які органами державної влади було заведено досьє, життєво зацікавлені у можливості отримати до них доступ. Влада була зобов’язана забезпечити ефективною процедурою доступ до такої інформації. ЄСПЛ визнав, що ані обсяг переданого досьє, ані недоліки архівної системи не виправдовують п’ятирічної затримки у задоволенні прохання заявника про доступ до його досьє. Влада не забезпечила заявника ефективною та доступною процедурою, яка б уможливила доступ до його персональних документів у розумні строки. Суд дійшов висновку, що було порушено статтю 8 ЄКПЛ. Суб’єкти персональних даних повинні бути поінформовані про операції з обробки у легкий та доступний спосіб, який гарантує, що вони розуміють, що відбуватиметься з їхніми персональними даними. Суб’єкт персональних даних має право бути поінформованим володільцем, якщо є запит щодо того, чи обробляються його або її дані, і, якщо так, то які саме.</a:t>
            </a:r>
          </a:p>
          <a:p>
            <a:endParaRPr lang="uk-UA" sz="1000" dirty="0"/>
          </a:p>
          <a:p>
            <a:endParaRPr lang="uk-UA" sz="1000" noProof="0" dirty="0"/>
          </a:p>
          <a:p>
            <a:r>
              <a:rPr lang="uk-UA" sz="1000" noProof="0" dirty="0"/>
              <a:t>Формування довіри</a:t>
            </a:r>
          </a:p>
          <a:p>
            <a:endParaRPr lang="uk-UA" sz="1000" noProof="0" dirty="0"/>
          </a:p>
          <a:p>
            <a:r>
              <a:rPr lang="uk-UA" sz="1000" noProof="0" dirty="0"/>
              <a:t>Володільці персональних даних повинні документально доводити суб’єктам персональних даних і громадськості, що вони обробляють персональні дані в законний і прозорий спосіб. Операції з обробки не повинні здійснюватися у таємниці і не повинні мати непередбачувані негативні наслідки. Володільці персональних даних повинні пересвідчуватися у тому, що клієнти або громадяни поінформовані про використання своїх персональних даних. Окрім того, володільці персональних даних, наскільки це можливо, повинні діяти у спосіб, який точно відповідає побажанням суб’єкта персональних даних, особливо у випадку, коли його або її згода є правовими підставами для здійснення обробки.</a:t>
            </a:r>
          </a:p>
          <a:p>
            <a:endParaRPr lang="uk-UA" sz="1000" noProof="0" dirty="0"/>
          </a:p>
          <a:p>
            <a:r>
              <a:rPr lang="uk-UA" sz="1000" noProof="0" dirty="0"/>
              <a:t>Приклад: у справі «</a:t>
            </a:r>
            <a:r>
              <a:rPr lang="en-US" sz="1000" noProof="0" dirty="0"/>
              <a:t>K.</a:t>
            </a:r>
            <a:r>
              <a:rPr lang="uk-UA" sz="1000" noProof="0" dirty="0"/>
              <a:t>Х. та інші проти Словаччини» заявниками були вісім жінок ромського походження, які під час вагітності та пологів проходили лікування у двох лікарнях у східній Словаччині. Згодом жодна з них, незважаючи на неодноразові спроби, не змогла завагітніти знову. Національні суди зобов’язали лікарні проконсультувати заявниць та їхніх представників і надати рукописні витяги медичних записів, але відхилили їхнє прохання надати дозвіл зробити фотокопії документів, нібито з метою запобігання їхнього неналежного використання. Позитивні зобов’язання держав за статтею 8 ЄКПЛ неодмінно передбачають зобов’язання надавати суб’єкту персональних даних можливості доступу до копій його або її даних. Саме держава мала визначити механізм здійснення копіювання персональних даних або в разі необхідності пред’явити переконливі причини для відмови. У справі заявниць національні суди обґрунтували заборону на копіювання медичних документів, здебільшого, необхідністю захисту відповідної інформації від зловживання. Однак, ЄСПЛ не зміг зрозуміти, яким чином заявниці, які у будь-якому випадку мали б отримати доступ до усіх своїх медичних документів, зловживали б інформацією про себе. Окрім того, ризику такого зловживання можна було б запобігти за</a:t>
            </a:r>
          </a:p>
          <a:p>
            <a:r>
              <a:rPr lang="uk-UA" sz="1000" noProof="0" dirty="0"/>
              <a:t>допомогою інших, аніж відмова в копіюванні документів заявниць, засобів, наприклад, шляхом обмеження кола осіб, які мають право на доступ до документів. Держава не пред’явила існування переконливих причин для відмови заявницям у ефективному доступі до інформації, яка стосувалась їхнього здоров’я. Суд дійшов висновку, що було порушено статтю 8.</a:t>
            </a:r>
          </a:p>
          <a:p>
            <a:endParaRPr lang="uk-UA" sz="1000" noProof="0" dirty="0"/>
          </a:p>
          <a:p>
            <a:r>
              <a:rPr lang="uk-UA" sz="1000" noProof="0" dirty="0"/>
              <a:t>Що стосується сфери надання інтернет-послуг, характеристики систем обробки персональних даних повинні забезпечувати суб’єктів персональних даних можливістю чіткого розуміння, що відбуватиметься з їхніми персональними даними.</a:t>
            </a:r>
          </a:p>
          <a:p>
            <a:r>
              <a:rPr lang="uk-UA" sz="1000" noProof="0" dirty="0"/>
              <a:t>Ретельність обробки персональних даних також означає, що володільці мають бути готові вийти за межі своїх обов’язкових мінімальних законних вимог щодо обслуговування суб’єкта персональних даних, якщо того вимагатимуть законні інтереси суб’єкта персональних даних.</a:t>
            </a:r>
          </a:p>
          <a:p>
            <a:endParaRPr lang="uk-UA" noProof="0" dirty="0"/>
          </a:p>
        </p:txBody>
      </p:sp>
      <p:sp>
        <p:nvSpPr>
          <p:cNvPr id="4" name="Номер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ECFB16B-9868-4675-830E-D8E6B40B00D9}"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45347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noProof="0" dirty="0"/>
              <a:t>3.2. Суб’єкт персональних даних має право отримати у відповідь на запит інформацію щодо володільця, факту обробки його даних, порядку обробки, складу та змісту його даних. </a:t>
            </a:r>
          </a:p>
          <a:p>
            <a:r>
              <a:rPr lang="uk-UA" noProof="0" dirty="0"/>
              <a:t>Так, згідно з статтею 8 Закону суб'єкт персональних даних має право:</a:t>
            </a:r>
          </a:p>
          <a:p>
            <a:r>
              <a:rPr lang="uk-UA" noProof="0" dirty="0"/>
              <a:t>«1) знати про джерела збирання, місцезнаходження своїх персональних даних, мету їх обробки, місцезнаходження або місце проживання (перебування) володільця чи розпорядника персональних даних або дати відповідне доручення щодо отримання цієї інформації уповноваженим ним особам, крім випадків, встановлених законом;</a:t>
            </a:r>
          </a:p>
          <a:p>
            <a:r>
              <a:rPr lang="uk-UA" noProof="0" dirty="0"/>
              <a:t>2) отримувати інформацію про умови надання доступу до персональних даних, зокрема інформацію про третіх осіб, яким передаються його персональні дані;</a:t>
            </a:r>
          </a:p>
          <a:p>
            <a:r>
              <a:rPr lang="uk-UA" noProof="0" dirty="0"/>
              <a:t>3) на доступ до своїх персональних даних;</a:t>
            </a:r>
          </a:p>
          <a:p>
            <a:r>
              <a:rPr lang="uk-UA" noProof="0" dirty="0"/>
              <a:t>4) отримувати не пізніш як за тридцять календарних днів з дня надходження запиту, крім випадків, передбачених законом, відповідь про те, чи обробляються його персональні дані, а також отримувати зміст таких персональних даних;</a:t>
            </a:r>
          </a:p>
          <a:p>
            <a:endParaRPr lang="uk-UA" noProof="0" dirty="0"/>
          </a:p>
        </p:txBody>
      </p:sp>
      <p:sp>
        <p:nvSpPr>
          <p:cNvPr id="4" name="Місце для номера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A08BBA-5C61-4EB7-8D4F-FCC63DC530FE}"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03152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A08BBA-5C61-4EB7-8D4F-FCC63DC530FE}"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64015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noProof="0" dirty="0"/>
              <a:t>Якщо вести мову про Раду Європи, то ця організація, як і ОЕСР, почала займатися проблемами, пов’язаними із захистом персональних даних із кінця 1970-х рр. Підсумком стало прийняття Конвенції № 108 Ради Європи «Про захист осіб у зв'язку з автоматизованою обробкою персональних даних» від 28 січня 1981 р. Крім того, 8 листопада 2001 р. було прийнято Додатковий протокол до цього міжнародного договору. Крім того, необхідно відзначити цілу низку рекомендацій та рішень щодо захисту персональних даних, розроблених Радою Європи та її органами, зокрема Комітетом Міністрів, а також ті рішення, .</a:t>
            </a:r>
          </a:p>
        </p:txBody>
      </p:sp>
      <p:sp>
        <p:nvSpPr>
          <p:cNvPr id="4" name="Місце для номера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A08BBA-5C61-4EB7-8D4F-FCC63DC530FE}"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9334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noProof="0" dirty="0"/>
              <a:t>Україна ратифікувала Конвенції про захист осіб у зв'язку з автоматизованою обробкою персональних даних та Додаткового протоколу до Конвенції про захист осіб у зв'язку з автоматизованою обробкою персональних даних стосовно органів нагляду та транскордонних потоків даних 6 липня 2010 року.</a:t>
            </a:r>
          </a:p>
          <a:p>
            <a:r>
              <a:rPr lang="uk-UA" noProof="0" dirty="0"/>
              <a:t>Зави: "Україна не  буде  застосовувати  цю Конвенцію до персональних даних,  які обробляються фізичними  особами  виключно для непрофесійних особистих чи побутових потреб";</a:t>
            </a:r>
          </a:p>
          <a:p>
            <a:r>
              <a:rPr lang="uk-UA" noProof="0" dirty="0"/>
              <a:t>Україна  буде  застосовувати  цю  Конвенцію до файлів персональних даних, які не обробляються автоматизовано.</a:t>
            </a:r>
          </a:p>
        </p:txBody>
      </p:sp>
      <p:sp>
        <p:nvSpPr>
          <p:cNvPr id="4" name="Місце для номера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A08BBA-5C61-4EB7-8D4F-FCC63DC530FE}"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4778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A08BBA-5C61-4EB7-8D4F-FCC63DC530FE}"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26567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noProof="0" dirty="0"/>
              <a:t>а також три підзаконні нормативно-правові акти:</a:t>
            </a:r>
          </a:p>
          <a:p>
            <a:r>
              <a:rPr lang="uk-UA" noProof="0" dirty="0"/>
              <a:t>o	Типовий порядок обробки персональних даних; </a:t>
            </a:r>
          </a:p>
          <a:p>
            <a:r>
              <a:rPr lang="uk-UA" noProof="0" dirty="0"/>
              <a:t>o	Порядок здійснення Уповноваженим Верховної Ради України з прав людини контролю за додержанням законодавства про захист персональних даних; </a:t>
            </a:r>
          </a:p>
          <a:p>
            <a:r>
              <a:rPr lang="uk-UA" noProof="0" dirty="0"/>
              <a:t>o	Порядок повідомлення Уповноваженого Верховної Ради України з прав людини про обробку персональних даних, яка становить особливий ризик для прав і свобод суб’єктів персональних даних, про структурний підрозділ або відповідальну особу, що організовує роботу, пов’язану із захистом персональних даних при їх обробці, а також оприлюднення вказаної інформації. </a:t>
            </a:r>
          </a:p>
          <a:p>
            <a:r>
              <a:rPr lang="uk-UA" noProof="0" dirty="0"/>
              <a:t>Останні три документи були затверджені Наказом Уповноваженого Верховної Ради України з прав людини від 8 січня 2014 р.</a:t>
            </a:r>
          </a:p>
          <a:p>
            <a:endParaRPr lang="uk-UA" noProof="0" dirty="0"/>
          </a:p>
        </p:txBody>
      </p:sp>
      <p:sp>
        <p:nvSpPr>
          <p:cNvPr id="4" name="Місце для номера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A08BBA-5C61-4EB7-8D4F-FCC63DC530FE}"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33539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noProof="0" dirty="0"/>
              <a:t>Стаття 32. Ніхто не може зазнавати втручання в його особисте і сімейне життя, крім випадків, передбачених Конституцією України.</a:t>
            </a:r>
          </a:p>
          <a:p>
            <a:endParaRPr lang="uk-UA" noProof="0" dirty="0"/>
          </a:p>
          <a:p>
            <a:r>
              <a:rPr lang="uk-UA" noProof="0" dirty="0"/>
              <a:t>Не допускається збирання, зберігання, використання та поширення конфіденційної інформації про особу без її згоди, крім випадків, визначених законом, і лише в інтересах національної безпеки, економічного добробуту та прав людини.</a:t>
            </a:r>
          </a:p>
          <a:p>
            <a:endParaRPr lang="uk-UA" noProof="0" dirty="0"/>
          </a:p>
          <a:p>
            <a:r>
              <a:rPr lang="uk-UA" noProof="0" dirty="0"/>
              <a:t>Кожний громадянин має право знайомитися в органах державної влади, органах місцевого самоврядування, установах і організаціях з відомостями про себе, які не є державною або іншою захищеною законом таємницею.</a:t>
            </a:r>
          </a:p>
          <a:p>
            <a:endParaRPr lang="uk-UA" noProof="0" dirty="0"/>
          </a:p>
          <a:p>
            <a:r>
              <a:rPr lang="uk-UA" noProof="0" dirty="0"/>
              <a:t>Кожному гарантується судовий захист права спростовувати недостовірну інформацію про себе і членів своєї сім'ї та права вимагати вилучення будь-якої інформації, а також право на відшкодування матеріальної і моральної шкоди, завданої збиранням, зберіганням, використанням та поширенням такої недостовірної інформації.</a:t>
            </a:r>
          </a:p>
          <a:p>
            <a:endParaRPr lang="uk-UA" noProof="0" dirty="0"/>
          </a:p>
        </p:txBody>
      </p:sp>
      <p:sp>
        <p:nvSpPr>
          <p:cNvPr id="4" name="Місце для номера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A08BBA-5C61-4EB7-8D4F-FCC63DC530FE}"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62943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noProof="0" dirty="0"/>
              <a:t>Ключовим, у вищенаведеному визначенні, також є поняття «ідентифікована особа». Ідентифікованою особа вважається, якщо її можна безпомилково виділити серед інших. Зазвичай для того, щоб вважати особу ідентифікованою необхідні її ім’я, прізвище, по батькові та реквізити документа, що посвідчує особу/цифровий номер, що присвоюється особі (наприклад, ідентифікаційний номер фізичної особи). Однак, за певних умов наявність меншої кількості інформації чи певного об’єму іншої інформації є достатніми для того, щоб ідентифікувати особу.</a:t>
            </a:r>
          </a:p>
        </p:txBody>
      </p:sp>
      <p:sp>
        <p:nvSpPr>
          <p:cNvPr id="4" name="Місце для номера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A08BBA-5C61-4EB7-8D4F-FCC63DC530FE}"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3469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noProof="0" dirty="0"/>
              <a:t>Щодо класифікації персональних даних слід зазначити, що такими актами, як Закон України «Про захист персональних даних</a:t>
            </a:r>
            <a:r>
              <a:rPr lang="ru-RU" dirty="0"/>
              <a:t>» 2010 р.,  (ст. 7), </a:t>
            </a:r>
            <a:r>
              <a:rPr lang="uk-UA" noProof="0" dirty="0"/>
              <a:t>Директива 95/46/ЄС Європейського Парламенту і Ради «Про захист фізичних осіб при обробці персональних даних і про вільне переміщення таких даних» 1995 р. (ст. 8) та Конвенція Ради Європи про захист осіб у зв'язку з автоматизованою обробкою персональних даних 1981 р., (ст. 6), із загального переліку персональних даних виділяються спеціальні, чутливі категорії персональних, обробка яких дозволяється лише у чітко визначених випадках. </a:t>
            </a:r>
          </a:p>
          <a:p>
            <a:r>
              <a:rPr lang="uk-UA" noProof="0" dirty="0"/>
              <a:t>До таких, вказані правові акти, відносять персональні дані про:</a:t>
            </a:r>
          </a:p>
          <a:p>
            <a:r>
              <a:rPr lang="es-ES" dirty="0"/>
              <a:t>o	</a:t>
            </a:r>
            <a:r>
              <a:rPr lang="ru-RU" dirty="0"/>
              <a:t>рас</a:t>
            </a:r>
            <a:r>
              <a:rPr lang="uk-UA" noProof="0" dirty="0" err="1"/>
              <a:t>ове</a:t>
            </a:r>
            <a:r>
              <a:rPr lang="uk-UA" noProof="0" dirty="0"/>
              <a:t> або етнічне походження, політичні, </a:t>
            </a:r>
          </a:p>
          <a:p>
            <a:r>
              <a:rPr lang="es-ES" dirty="0"/>
              <a:t>o	</a:t>
            </a:r>
            <a:r>
              <a:rPr lang="uk-UA" noProof="0" dirty="0"/>
              <a:t>релігійні або світоглядні переконання</a:t>
            </a:r>
            <a:r>
              <a:rPr lang="ru-RU" dirty="0"/>
              <a:t>, </a:t>
            </a:r>
          </a:p>
          <a:p>
            <a:r>
              <a:rPr lang="es-ES" dirty="0"/>
              <a:t>o	</a:t>
            </a:r>
            <a:r>
              <a:rPr lang="ru-RU" dirty="0"/>
              <a:t>членство в </a:t>
            </a:r>
            <a:r>
              <a:rPr lang="uk-UA" noProof="0" dirty="0"/>
              <a:t>політичних партіях та професійних спілках</a:t>
            </a:r>
            <a:r>
              <a:rPr lang="ru-RU" dirty="0"/>
              <a:t>, </a:t>
            </a:r>
          </a:p>
          <a:p>
            <a:r>
              <a:rPr lang="es-ES" dirty="0"/>
              <a:t>o	</a:t>
            </a:r>
            <a:r>
              <a:rPr lang="uk-UA" noProof="0" dirty="0"/>
              <a:t>засудження до кримінального покарання</a:t>
            </a:r>
            <a:r>
              <a:rPr lang="ru-RU" dirty="0"/>
              <a:t>, </a:t>
            </a:r>
          </a:p>
          <a:p>
            <a:r>
              <a:rPr lang="es-ES" dirty="0"/>
              <a:t>o	</a:t>
            </a:r>
            <a:r>
              <a:rPr lang="uk-UA" noProof="0" dirty="0"/>
              <a:t>дані, що стосуються здоров’я, статевого життя, біометричні або генетичні дані</a:t>
            </a:r>
            <a:r>
              <a:rPr lang="ru-RU" dirty="0"/>
              <a:t>.</a:t>
            </a:r>
          </a:p>
          <a:p>
            <a:r>
              <a:rPr lang="ru-RU" dirty="0"/>
              <a:t>	</a:t>
            </a:r>
            <a:r>
              <a:rPr lang="uk-UA" noProof="0" dirty="0"/>
              <a:t>Обробка цих категорій персональних даних здійснюється в спеціальному порядку, який регламентується окремо.</a:t>
            </a:r>
          </a:p>
          <a:p>
            <a:endParaRPr lang="uk-UA" noProof="0" dirty="0"/>
          </a:p>
          <a:p>
            <a:endParaRPr lang="ru-RU" dirty="0"/>
          </a:p>
        </p:txBody>
      </p:sp>
      <p:sp>
        <p:nvSpPr>
          <p:cNvPr id="4" name="Місце для номера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A08BBA-5C61-4EB7-8D4F-FCC63DC530FE}"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67105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ru-RU"/>
              <a:t>Образец заголовка</a:t>
            </a:r>
            <a:endParaRPr lang="en-US"/>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9DF42697-337D-4275-964B-95B78D1BB971}" type="datetimeFigureOut">
              <a:rPr lang="ru-RU" smtClean="0"/>
              <a:t>19.11.2016</a:t>
            </a:fld>
            <a:endParaRPr lang="ru-RU"/>
          </a:p>
        </p:txBody>
      </p:sp>
      <p:sp>
        <p:nvSpPr>
          <p:cNvPr id="5" name="Footer Placeholder 4"/>
          <p:cNvSpPr>
            <a:spLocks noGrp="1"/>
          </p:cNvSpPr>
          <p:nvPr>
            <p:ph type="ftr" sz="quarter" idx="11"/>
          </p:nvPr>
        </p:nvSpPr>
        <p:spPr>
          <a:xfrm>
            <a:off x="1565393" y="5357593"/>
            <a:ext cx="6713127" cy="365125"/>
          </a:xfrm>
        </p:spPr>
        <p:txBody>
          <a:bodyPr/>
          <a:lstStyle/>
          <a:p>
            <a:endParaRPr lang="ru-RU"/>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3414A80F-020D-4CF6-AC91-9B97F62DFBEA}" type="slidenum">
              <a:rPr lang="ru-RU" smtClean="0"/>
              <a:t>‹#›</a:t>
            </a:fld>
            <a:endParaRPr lang="ru-RU"/>
          </a:p>
        </p:txBody>
      </p:sp>
    </p:spTree>
    <p:extLst>
      <p:ext uri="{BB962C8B-B14F-4D97-AF65-F5344CB8AC3E}">
        <p14:creationId xmlns:p14="http://schemas.microsoft.com/office/powerpoint/2010/main" val="78350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9DF42697-337D-4275-964B-95B78D1BB971}" type="datetimeFigureOut">
              <a:rPr lang="ru-RU" smtClean="0"/>
              <a:t>19.11.2016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14A80F-020D-4CF6-AC91-9B97F62DFBEA}" type="slidenum">
              <a:rPr lang="ru-RU" smtClean="0"/>
              <a:t>‹#›</a:t>
            </a:fld>
            <a:endParaRPr lang="ru-RU"/>
          </a:p>
        </p:txBody>
      </p:sp>
    </p:spTree>
    <p:extLst>
      <p:ext uri="{BB962C8B-B14F-4D97-AF65-F5344CB8AC3E}">
        <p14:creationId xmlns:p14="http://schemas.microsoft.com/office/powerpoint/2010/main" val="1370863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9DF42697-337D-4275-964B-95B78D1BB971}" type="datetimeFigureOut">
              <a:rPr lang="ru-RU" smtClean="0"/>
              <a:t>19.11.2016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14A80F-020D-4CF6-AC91-9B97F62DFBEA}" type="slidenum">
              <a:rPr lang="ru-RU" smtClean="0"/>
              <a:t>‹#›</a:t>
            </a:fld>
            <a:endParaRPr lang="ru-RU"/>
          </a:p>
        </p:txBody>
      </p:sp>
    </p:spTree>
    <p:extLst>
      <p:ext uri="{BB962C8B-B14F-4D97-AF65-F5344CB8AC3E}">
        <p14:creationId xmlns:p14="http://schemas.microsoft.com/office/powerpoint/2010/main" val="426251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9DF42697-337D-4275-964B-95B78D1BB971}" type="datetimeFigureOut">
              <a:rPr lang="ru-RU" smtClean="0"/>
              <a:t>19.11.2016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14A80F-020D-4CF6-AC91-9B97F62DFBEA}" type="slidenum">
              <a:rPr lang="ru-RU" smtClean="0"/>
              <a:t>‹#›</a:t>
            </a:fld>
            <a:endParaRPr lang="ru-RU"/>
          </a:p>
        </p:txBody>
      </p:sp>
    </p:spTree>
    <p:extLst>
      <p:ext uri="{BB962C8B-B14F-4D97-AF65-F5344CB8AC3E}">
        <p14:creationId xmlns:p14="http://schemas.microsoft.com/office/powerpoint/2010/main" val="1430516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ru-RU"/>
              <a:t>Образец заголовка</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DF42697-337D-4275-964B-95B78D1BB971}" type="datetimeFigureOut">
              <a:rPr lang="ru-RU" smtClean="0"/>
              <a:t>19.11.2016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14A80F-020D-4CF6-AC91-9B97F62DFBEA}" type="slidenum">
              <a:rPr lang="ru-RU" smtClean="0"/>
              <a:t>‹#›</a:t>
            </a:fld>
            <a:endParaRPr lang="ru-RU"/>
          </a:p>
        </p:txBody>
      </p:sp>
    </p:spTree>
    <p:extLst>
      <p:ext uri="{BB962C8B-B14F-4D97-AF65-F5344CB8AC3E}">
        <p14:creationId xmlns:p14="http://schemas.microsoft.com/office/powerpoint/2010/main" val="2280449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9DF42697-337D-4275-964B-95B78D1BB971}" type="datetimeFigureOut">
              <a:rPr lang="ru-RU" smtClean="0"/>
              <a:t>19.11.2016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414A80F-020D-4CF6-AC91-9B97F62DFBEA}" type="slidenum">
              <a:rPr lang="ru-RU" smtClean="0"/>
              <a:t>‹#›</a:t>
            </a:fld>
            <a:endParaRPr lang="ru-RU"/>
          </a:p>
        </p:txBody>
      </p:sp>
      <p:sp>
        <p:nvSpPr>
          <p:cNvPr id="9" name="Content Placeholder 8"/>
          <p:cNvSpPr>
            <a:spLocks noGrp="1"/>
          </p:cNvSpPr>
          <p:nvPr>
            <p:ph sz="quarter" idx="13"/>
          </p:nvPr>
        </p:nvSpPr>
        <p:spPr>
          <a:xfrm>
            <a:off x="1731264" y="2121407"/>
            <a:ext cx="4267200" cy="360273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290828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9DF42697-337D-4275-964B-95B78D1BB971}" type="datetimeFigureOut">
              <a:rPr lang="ru-RU" smtClean="0"/>
              <a:t>19.11.2016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414A80F-020D-4CF6-AC91-9B97F62DFBEA}" type="slidenum">
              <a:rPr lang="ru-RU" smtClean="0"/>
              <a:t>‹#›</a:t>
            </a:fld>
            <a:endParaRPr lang="ru-RU"/>
          </a:p>
        </p:txBody>
      </p:sp>
      <p:sp>
        <p:nvSpPr>
          <p:cNvPr id="11" name="Content Placeholder 10"/>
          <p:cNvSpPr>
            <a:spLocks noGrp="1"/>
          </p:cNvSpPr>
          <p:nvPr>
            <p:ph sz="quarter" idx="13"/>
          </p:nvPr>
        </p:nvSpPr>
        <p:spPr>
          <a:xfrm>
            <a:off x="1731264" y="2944368"/>
            <a:ext cx="4303776" cy="2779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719555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9DF42697-337D-4275-964B-95B78D1BB971}" type="datetimeFigureOut">
              <a:rPr lang="ru-RU" smtClean="0"/>
              <a:t>19.11.2016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414A80F-020D-4CF6-AC91-9B97F62DFBEA}" type="slidenum">
              <a:rPr lang="ru-RU" smtClean="0"/>
              <a:t>‹#›</a:t>
            </a:fld>
            <a:endParaRPr lang="ru-RU"/>
          </a:p>
        </p:txBody>
      </p:sp>
    </p:spTree>
    <p:extLst>
      <p:ext uri="{BB962C8B-B14F-4D97-AF65-F5344CB8AC3E}">
        <p14:creationId xmlns:p14="http://schemas.microsoft.com/office/powerpoint/2010/main" val="301770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42697-337D-4275-964B-95B78D1BB971}" type="datetimeFigureOut">
              <a:rPr lang="ru-RU" smtClean="0"/>
              <a:t>19.11.2016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414A80F-020D-4CF6-AC91-9B97F62DFBEA}" type="slidenum">
              <a:rPr lang="ru-RU" smtClean="0"/>
              <a:t>‹#›</a:t>
            </a:fld>
            <a:endParaRPr lang="ru-RU"/>
          </a:p>
        </p:txBody>
      </p:sp>
    </p:spTree>
    <p:extLst>
      <p:ext uri="{BB962C8B-B14F-4D97-AF65-F5344CB8AC3E}">
        <p14:creationId xmlns:p14="http://schemas.microsoft.com/office/powerpoint/2010/main" val="3150517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ru-RU"/>
              <a:t>Образец заголовка</a:t>
            </a:r>
            <a:endParaRPr lang="en-US"/>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rot="60000">
            <a:off x="8455598" y="5885673"/>
            <a:ext cx="1618428" cy="365125"/>
          </a:xfrm>
        </p:spPr>
        <p:txBody>
          <a:bodyPr/>
          <a:lstStyle/>
          <a:p>
            <a:fld id="{9DF42697-337D-4275-964B-95B78D1BB971}" type="datetimeFigureOut">
              <a:rPr lang="ru-RU" smtClean="0"/>
              <a:t>19.11.2016</a:t>
            </a:fld>
            <a:endParaRPr lang="ru-RU"/>
          </a:p>
        </p:txBody>
      </p:sp>
      <p:sp>
        <p:nvSpPr>
          <p:cNvPr id="6" name="Footer Placeholder 5"/>
          <p:cNvSpPr>
            <a:spLocks noGrp="1"/>
          </p:cNvSpPr>
          <p:nvPr>
            <p:ph type="ftr" sz="quarter" idx="11"/>
          </p:nvPr>
        </p:nvSpPr>
        <p:spPr>
          <a:xfrm rot="-60000">
            <a:off x="1219406" y="5829262"/>
            <a:ext cx="4696809" cy="365125"/>
          </a:xfrm>
        </p:spPr>
        <p:txBody>
          <a:bodyPr/>
          <a:lstStyle/>
          <a:p>
            <a:endParaRPr lang="ru-RU"/>
          </a:p>
        </p:txBody>
      </p:sp>
      <p:sp>
        <p:nvSpPr>
          <p:cNvPr id="7" name="Slide Number Placeholder 6"/>
          <p:cNvSpPr>
            <a:spLocks noGrp="1"/>
          </p:cNvSpPr>
          <p:nvPr>
            <p:ph type="sldNum" sz="quarter" idx="12"/>
          </p:nvPr>
        </p:nvSpPr>
        <p:spPr>
          <a:xfrm rot="60000">
            <a:off x="10076418" y="5896962"/>
            <a:ext cx="738697" cy="365125"/>
          </a:xfrm>
        </p:spPr>
        <p:txBody>
          <a:bodyPr/>
          <a:lstStyle/>
          <a:p>
            <a:fld id="{3414A80F-020D-4CF6-AC91-9B97F62DFBEA}" type="slidenum">
              <a:rPr lang="ru-RU" smtClean="0"/>
              <a:t>‹#›</a:t>
            </a:fld>
            <a:endParaRPr lang="ru-RU"/>
          </a:p>
        </p:txBody>
      </p:sp>
    </p:spTree>
    <p:extLst>
      <p:ext uri="{BB962C8B-B14F-4D97-AF65-F5344CB8AC3E}">
        <p14:creationId xmlns:p14="http://schemas.microsoft.com/office/powerpoint/2010/main" val="401247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rot="60000">
            <a:off x="8461249" y="5888738"/>
            <a:ext cx="1618428" cy="365125"/>
          </a:xfrm>
        </p:spPr>
        <p:txBody>
          <a:bodyPr/>
          <a:lstStyle/>
          <a:p>
            <a:fld id="{9DF42697-337D-4275-964B-95B78D1BB971}" type="datetimeFigureOut">
              <a:rPr lang="ru-RU" smtClean="0"/>
              <a:t>19.11.2016</a:t>
            </a:fld>
            <a:endParaRPr lang="ru-RU"/>
          </a:p>
        </p:txBody>
      </p:sp>
      <p:sp>
        <p:nvSpPr>
          <p:cNvPr id="6" name="Footer Placeholder 5"/>
          <p:cNvSpPr>
            <a:spLocks noGrp="1"/>
          </p:cNvSpPr>
          <p:nvPr>
            <p:ph type="ftr" sz="quarter" idx="11"/>
          </p:nvPr>
        </p:nvSpPr>
        <p:spPr>
          <a:xfrm rot="-60000">
            <a:off x="1219426" y="5831038"/>
            <a:ext cx="4425391" cy="365125"/>
          </a:xfrm>
        </p:spPr>
        <p:txBody>
          <a:bodyPr/>
          <a:lstStyle/>
          <a:p>
            <a:endParaRPr lang="ru-RU"/>
          </a:p>
        </p:txBody>
      </p:sp>
      <p:sp>
        <p:nvSpPr>
          <p:cNvPr id="7" name="Slide Number Placeholder 6"/>
          <p:cNvSpPr>
            <a:spLocks noGrp="1"/>
          </p:cNvSpPr>
          <p:nvPr>
            <p:ph type="sldNum" sz="quarter" idx="12"/>
          </p:nvPr>
        </p:nvSpPr>
        <p:spPr>
          <a:xfrm rot="60000">
            <a:off x="10082786" y="5900027"/>
            <a:ext cx="738697" cy="365125"/>
          </a:xfrm>
        </p:spPr>
        <p:txBody>
          <a:bodyPr/>
          <a:lstStyle/>
          <a:p>
            <a:fld id="{3414A80F-020D-4CF6-AC91-9B97F62DFBEA}" type="slidenum">
              <a:rPr lang="ru-RU" smtClean="0"/>
              <a:t>‹#›</a:t>
            </a:fld>
            <a:endParaRPr lang="ru-RU"/>
          </a:p>
        </p:txBody>
      </p:sp>
    </p:spTree>
    <p:extLst>
      <p:ext uri="{BB962C8B-B14F-4D97-AF65-F5344CB8AC3E}">
        <p14:creationId xmlns:p14="http://schemas.microsoft.com/office/powerpoint/2010/main" val="2702337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DF42697-337D-4275-964B-95B78D1BB971}" type="datetimeFigureOut">
              <a:rPr lang="ru-RU" smtClean="0"/>
              <a:t>19.11.2016</a:t>
            </a:fld>
            <a:endParaRPr lang="ru-RU"/>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414A80F-020D-4CF6-AC91-9B97F62DFBEA}" type="slidenum">
              <a:rPr lang="ru-RU" smtClean="0"/>
              <a:t>‹#›</a:t>
            </a:fld>
            <a:endParaRPr lang="ru-RU"/>
          </a:p>
        </p:txBody>
      </p:sp>
    </p:spTree>
    <p:extLst>
      <p:ext uri="{BB962C8B-B14F-4D97-AF65-F5344CB8AC3E}">
        <p14:creationId xmlns:p14="http://schemas.microsoft.com/office/powerpoint/2010/main" val="3482383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mailto:hotline@ombudsman.gov.ua" TargetMode="Externa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948069" y="2531166"/>
            <a:ext cx="8534400" cy="1372334"/>
          </a:xfrm>
        </p:spPr>
        <p:txBody>
          <a:bodyPr>
            <a:normAutofit/>
          </a:bodyPr>
          <a:lstStyle/>
          <a:p>
            <a:r>
              <a:rPr lang="uk-UA" sz="4000" b="1" dirty="0"/>
              <a:t>Право на приватність, або захист персональних даних в Україні </a:t>
            </a:r>
          </a:p>
        </p:txBody>
      </p:sp>
      <p:sp>
        <p:nvSpPr>
          <p:cNvPr id="5" name="Підзаголовок 4"/>
          <p:cNvSpPr>
            <a:spLocks noGrp="1"/>
          </p:cNvSpPr>
          <p:nvPr>
            <p:ph type="subTitle" idx="1"/>
          </p:nvPr>
        </p:nvSpPr>
        <p:spPr>
          <a:xfrm>
            <a:off x="3246783" y="4306957"/>
            <a:ext cx="7560285" cy="1179442"/>
          </a:xfrm>
        </p:spPr>
        <p:txBody>
          <a:bodyPr>
            <a:normAutofit fontScale="92500" lnSpcReduction="20000"/>
          </a:bodyPr>
          <a:lstStyle/>
          <a:p>
            <a:r>
              <a:rPr lang="uk-UA" sz="1900" b="1" i="1" dirty="0"/>
              <a:t>Семінар «Відкритість та прозорість місцевої влади або як запровадити Європейські принципи врядування в Україні»</a:t>
            </a:r>
          </a:p>
          <a:p>
            <a:pPr algn="r">
              <a:spcBef>
                <a:spcPts val="0"/>
              </a:spcBef>
              <a:spcAft>
                <a:spcPts val="0"/>
              </a:spcAft>
            </a:pPr>
            <a:endParaRPr lang="uk-UA" sz="1600" i="1" dirty="0"/>
          </a:p>
          <a:p>
            <a:pPr algn="r">
              <a:spcBef>
                <a:spcPts val="0"/>
              </a:spcBef>
              <a:spcAft>
                <a:spcPts val="0"/>
              </a:spcAft>
            </a:pPr>
            <a:r>
              <a:rPr lang="ru-RU" sz="1600" i="1" dirty="0"/>
              <a:t>22-23 листопада 2016 року</a:t>
            </a:r>
            <a:endParaRPr lang="uk-UA" sz="1600" i="1" dirty="0"/>
          </a:p>
          <a:p>
            <a:pPr algn="r">
              <a:spcBef>
                <a:spcPts val="0"/>
              </a:spcBef>
              <a:spcAft>
                <a:spcPts val="0"/>
              </a:spcAft>
            </a:pPr>
            <a:r>
              <a:rPr lang="uk-UA" sz="1600" i="1" dirty="0"/>
              <a:t>м. Краматорськ</a:t>
            </a:r>
            <a:endParaRPr lang="ru-RU" sz="1600" i="1" dirty="0"/>
          </a:p>
        </p:txBody>
      </p:sp>
      <p:pic>
        <p:nvPicPr>
          <p:cNvPr id="1026" name="Рисунок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9153" y="1171358"/>
            <a:ext cx="6290020" cy="118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logo_uk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5897" y="1209450"/>
            <a:ext cx="2747674" cy="1149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74618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9" name="Місце для вмісту 8"/>
          <p:cNvSpPr>
            <a:spLocks noGrp="1"/>
          </p:cNvSpPr>
          <p:nvPr>
            <p:ph idx="1"/>
          </p:nvPr>
        </p:nvSpPr>
        <p:spPr>
          <a:xfrm>
            <a:off x="4601346" y="622144"/>
            <a:ext cx="6778801" cy="626533"/>
          </a:xfrm>
        </p:spPr>
        <p:txBody>
          <a:bodyPr>
            <a:normAutofit lnSpcReduction="10000"/>
          </a:bodyPr>
          <a:lstStyle/>
          <a:p>
            <a:pPr marL="0" indent="0">
              <a:spcBef>
                <a:spcPts val="0"/>
              </a:spcBef>
              <a:spcAft>
                <a:spcPts val="0"/>
              </a:spcAft>
              <a:buNone/>
            </a:pPr>
            <a:r>
              <a:rPr lang="uk-UA" sz="3600" dirty="0">
                <a:latin typeface="Monotype Corsiva" panose="03010101010201010101" pitchFamily="66" charset="0"/>
                <a:ea typeface="Microsoft YaHei Light" panose="020B0502040204020203" pitchFamily="34" charset="-122"/>
                <a:cs typeface="Aharoni" panose="02010803020104030203" pitchFamily="2" charset="-79"/>
              </a:rPr>
              <a:t>Стаття 32.  Конституції України</a:t>
            </a:r>
          </a:p>
        </p:txBody>
      </p:sp>
      <p:sp>
        <p:nvSpPr>
          <p:cNvPr id="7" name="Місце для вмісту 2"/>
          <p:cNvSpPr txBox="1">
            <a:spLocks/>
          </p:cNvSpPr>
          <p:nvPr/>
        </p:nvSpPr>
        <p:spPr>
          <a:xfrm>
            <a:off x="4601346" y="1217699"/>
            <a:ext cx="6574653" cy="18760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uk-UA" sz="2400" b="0" i="0" u="sng" strike="noStrike" kern="1200" cap="none" spc="0" normalizeH="0" baseline="0" noProof="0" dirty="0">
                <a:ln>
                  <a:noFill/>
                </a:ln>
                <a:solidFill>
                  <a:schemeClr val="tx1"/>
                </a:solidFill>
                <a:effectLst/>
                <a:uLnTx/>
                <a:uFillTx/>
                <a:latin typeface="Monotype Corsiva" panose="03010101010201010101" pitchFamily="66" charset="0"/>
                <a:ea typeface="Microsoft YaHei Light" panose="020B0502040204020203" pitchFamily="34" charset="-122"/>
                <a:cs typeface="Aharoni" panose="02010803020104030203" pitchFamily="2" charset="-79"/>
              </a:rPr>
              <a:t>Не допускається </a:t>
            </a:r>
            <a:r>
              <a:rPr kumimoji="0" lang="uk-UA" sz="2400" b="0" i="0" u="none" strike="noStrike" kern="1200" cap="none" spc="0" normalizeH="0" baseline="0" noProof="0" dirty="0">
                <a:ln>
                  <a:noFill/>
                </a:ln>
                <a:solidFill>
                  <a:schemeClr val="tx1"/>
                </a:solidFill>
                <a:effectLst/>
                <a:uLnTx/>
                <a:uFillTx/>
                <a:latin typeface="Monotype Corsiva" panose="03010101010201010101" pitchFamily="66" charset="0"/>
                <a:ea typeface="Microsoft YaHei Light" panose="020B0502040204020203" pitchFamily="34" charset="-122"/>
                <a:cs typeface="Aharoni" panose="02010803020104030203" pitchFamily="2" charset="-79"/>
              </a:rPr>
              <a:t>збирання, зберігання, використання та поширення конфіденційної інформації про особу без її згоди, </a:t>
            </a:r>
            <a:r>
              <a:rPr kumimoji="0" lang="uk-UA" sz="2400" b="0" i="0" u="sng" strike="noStrike" kern="1200" cap="none" spc="0" normalizeH="0" baseline="0" noProof="0" dirty="0">
                <a:ln>
                  <a:noFill/>
                </a:ln>
                <a:solidFill>
                  <a:schemeClr val="tx1"/>
                </a:solidFill>
                <a:effectLst/>
                <a:uLnTx/>
                <a:uFillTx/>
                <a:latin typeface="Monotype Corsiva" panose="03010101010201010101" pitchFamily="66" charset="0"/>
                <a:ea typeface="Microsoft YaHei Light" panose="020B0502040204020203" pitchFamily="34" charset="-122"/>
                <a:cs typeface="Aharoni" panose="02010803020104030203" pitchFamily="2" charset="-79"/>
              </a:rPr>
              <a:t>крім випадків, визначених законом</a:t>
            </a:r>
            <a:r>
              <a:rPr kumimoji="0" lang="uk-UA" sz="2400" b="0" i="0" u="none" strike="noStrike" kern="1200" cap="none" spc="0" normalizeH="0" baseline="0" noProof="0" dirty="0">
                <a:ln>
                  <a:noFill/>
                </a:ln>
                <a:solidFill>
                  <a:schemeClr val="tx1"/>
                </a:solidFill>
                <a:effectLst/>
                <a:uLnTx/>
                <a:uFillTx/>
                <a:latin typeface="Monotype Corsiva" panose="03010101010201010101" pitchFamily="66" charset="0"/>
                <a:ea typeface="Microsoft YaHei Light" panose="020B0502040204020203" pitchFamily="34" charset="-122"/>
                <a:cs typeface="Aharoni" panose="02010803020104030203" pitchFamily="2" charset="-79"/>
              </a:rPr>
              <a:t>, і лише в інтересах національної безпеки, економічного добробуту та прав людини.</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000" b="0" i="0" u="none" strike="noStrike" kern="1200" cap="none" spc="0" normalizeH="0" baseline="0" noProof="0" dirty="0">
              <a:ln>
                <a:noFill/>
              </a:ln>
              <a:solidFill>
                <a:schemeClr val="tx1"/>
              </a:solidFill>
              <a:effectLst/>
              <a:uLnTx/>
              <a:uFillTx/>
              <a:latin typeface="Mistral" panose="03090702030407020403" pitchFamily="66" charset="0"/>
              <a:ea typeface="Microsoft YaHei Light" panose="020B0502040204020203" pitchFamily="34" charset="-122"/>
              <a:cs typeface="Microsoft New Tai Lue" panose="020B0502040204020203" pitchFamily="34" charset="0"/>
            </a:endParaRP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946" y="588358"/>
            <a:ext cx="3708400" cy="2316947"/>
          </a:xfrm>
          <a:prstGeom prst="rect">
            <a:avLst/>
          </a:prstGeom>
        </p:spPr>
      </p:pic>
      <p:sp>
        <p:nvSpPr>
          <p:cNvPr id="10" name="Прямокутник 9"/>
          <p:cNvSpPr/>
          <p:nvPr/>
        </p:nvSpPr>
        <p:spPr>
          <a:xfrm>
            <a:off x="1100667" y="3140256"/>
            <a:ext cx="10075332" cy="320857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2400" b="0" i="0" u="none" strike="noStrike" kern="0" cap="none" spc="0" normalizeH="0" baseline="0" noProof="0" dirty="0">
                <a:ln>
                  <a:noFill/>
                </a:ln>
                <a:solidFill>
                  <a:sysClr val="windowText" lastClr="000000"/>
                </a:solidFill>
                <a:effectLst/>
                <a:uLnTx/>
                <a:uFillTx/>
                <a:latin typeface="Monotype Corsiva" panose="03010101010201010101" pitchFamily="66" charset="0"/>
                <a:ea typeface="Microsoft YaHei Light" panose="020B0502040204020203" pitchFamily="34" charset="-122"/>
                <a:cs typeface="Aharoni" panose="02010803020104030203" pitchFamily="2" charset="-79"/>
              </a:rPr>
              <a:t>Кожний громадянин </a:t>
            </a:r>
            <a:r>
              <a:rPr kumimoji="0" lang="uk-UA" sz="2400" b="0" i="0" u="sng" strike="noStrike" kern="0" cap="none" spc="0" normalizeH="0" baseline="0" noProof="0" dirty="0">
                <a:ln>
                  <a:noFill/>
                </a:ln>
                <a:solidFill>
                  <a:sysClr val="windowText" lastClr="000000"/>
                </a:solidFill>
                <a:effectLst/>
                <a:uLnTx/>
                <a:uFillTx/>
                <a:latin typeface="Monotype Corsiva" panose="03010101010201010101" pitchFamily="66" charset="0"/>
                <a:ea typeface="Microsoft YaHei Light" panose="020B0502040204020203" pitchFamily="34" charset="-122"/>
                <a:cs typeface="Aharoni" panose="02010803020104030203" pitchFamily="2" charset="-79"/>
              </a:rPr>
              <a:t>має право знайомитися </a:t>
            </a:r>
            <a:r>
              <a:rPr kumimoji="0" lang="uk-UA" sz="2400" b="0" i="0" u="none" strike="noStrike" kern="0" cap="none" spc="0" normalizeH="0" baseline="0" noProof="0" dirty="0">
                <a:ln>
                  <a:noFill/>
                </a:ln>
                <a:solidFill>
                  <a:sysClr val="windowText" lastClr="000000"/>
                </a:solidFill>
                <a:effectLst/>
                <a:uLnTx/>
                <a:uFillTx/>
                <a:latin typeface="Monotype Corsiva" panose="03010101010201010101" pitchFamily="66" charset="0"/>
                <a:ea typeface="Microsoft YaHei Light" panose="020B0502040204020203" pitchFamily="34" charset="-122"/>
                <a:cs typeface="Aharoni" panose="02010803020104030203" pitchFamily="2" charset="-79"/>
              </a:rPr>
              <a:t>в органах державної влади, органах місцевого самоврядування, установах і організаціях з відомостями про себе, які не є державною або іншою захищеною законом таємницею.</a:t>
            </a:r>
          </a:p>
          <a:p>
            <a:pPr marL="0" marR="0" lvl="0" indent="0" defTabSz="914400" eaLnBrk="1" fontAlgn="auto" latinLnBrk="0" hangingPunct="1">
              <a:lnSpc>
                <a:spcPct val="100000"/>
              </a:lnSpc>
              <a:spcBef>
                <a:spcPts val="0"/>
              </a:spcBef>
              <a:spcAft>
                <a:spcPts val="0"/>
              </a:spcAft>
              <a:buClrTx/>
              <a:buSzTx/>
              <a:buFontTx/>
              <a:buNone/>
              <a:tabLst/>
              <a:defRPr/>
            </a:pPr>
            <a:endParaRPr kumimoji="0" lang="uk-UA" sz="1050" b="0" i="0" u="none" strike="noStrike" kern="0" cap="none" spc="0" normalizeH="0" baseline="0" noProof="0" dirty="0">
              <a:ln>
                <a:noFill/>
              </a:ln>
              <a:solidFill>
                <a:sysClr val="windowText" lastClr="000000"/>
              </a:solidFill>
              <a:effectLst/>
              <a:uLnTx/>
              <a:uFillTx/>
              <a:latin typeface="Monotype Corsiva" panose="03010101010201010101" pitchFamily="66" charset="0"/>
              <a:ea typeface="Microsoft YaHei Light" panose="020B0502040204020203" pitchFamily="34" charset="-122"/>
              <a:cs typeface="Aharoni" panose="02010803020104030203" pitchFamily="2" charset="-79"/>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uk-UA" sz="2400" b="0" i="0" u="none" strike="noStrike" kern="0" cap="none" spc="0" normalizeH="0" baseline="0" noProof="0" dirty="0">
                <a:ln>
                  <a:noFill/>
                </a:ln>
                <a:solidFill>
                  <a:sysClr val="windowText" lastClr="000000"/>
                </a:solidFill>
                <a:effectLst/>
                <a:uLnTx/>
                <a:uFillTx/>
                <a:latin typeface="Monotype Corsiva" panose="03010101010201010101" pitchFamily="66" charset="0"/>
                <a:ea typeface="Microsoft YaHei Light" panose="020B0502040204020203" pitchFamily="34" charset="-122"/>
                <a:cs typeface="Aharoni" panose="02010803020104030203" pitchFamily="2" charset="-79"/>
              </a:rPr>
              <a:t>Кожному </a:t>
            </a:r>
            <a:r>
              <a:rPr kumimoji="0" lang="uk-UA" sz="2400" b="0" i="0" u="sng" strike="noStrike" kern="0" cap="none" spc="0" normalizeH="0" baseline="0" noProof="0" dirty="0">
                <a:ln>
                  <a:noFill/>
                </a:ln>
                <a:solidFill>
                  <a:sysClr val="windowText" lastClr="000000"/>
                </a:solidFill>
                <a:effectLst/>
                <a:uLnTx/>
                <a:uFillTx/>
                <a:latin typeface="Monotype Corsiva" panose="03010101010201010101" pitchFamily="66" charset="0"/>
                <a:ea typeface="Microsoft YaHei Light" panose="020B0502040204020203" pitchFamily="34" charset="-122"/>
                <a:cs typeface="Aharoni" panose="02010803020104030203" pitchFamily="2" charset="-79"/>
              </a:rPr>
              <a:t>гарантується судовий захист права </a:t>
            </a:r>
            <a:r>
              <a:rPr kumimoji="0" lang="uk-UA" sz="2400" b="0" i="0" u="none" strike="noStrike" kern="0" cap="none" spc="0" normalizeH="0" baseline="0" noProof="0" dirty="0">
                <a:ln>
                  <a:noFill/>
                </a:ln>
                <a:solidFill>
                  <a:sysClr val="windowText" lastClr="000000"/>
                </a:solidFill>
                <a:effectLst/>
                <a:uLnTx/>
                <a:uFillTx/>
                <a:latin typeface="Monotype Corsiva" panose="03010101010201010101" pitchFamily="66" charset="0"/>
                <a:ea typeface="Microsoft YaHei Light" panose="020B0502040204020203" pitchFamily="34" charset="-122"/>
                <a:cs typeface="Aharoni" panose="02010803020104030203" pitchFamily="2" charset="-79"/>
              </a:rPr>
              <a:t>спростовувати недостовірну інформацію про себе і членів своєї сім'ї та права вимагати вилучення будь-якої інформації, а також право на відшкодування матеріальної і моральної шкоди, завданої збиранням, зберіганням, використанням та поширенням такої недостовірної інформації.</a:t>
            </a:r>
          </a:p>
        </p:txBody>
      </p:sp>
    </p:spTree>
    <p:extLst>
      <p:ext uri="{BB962C8B-B14F-4D97-AF65-F5344CB8AC3E}">
        <p14:creationId xmlns:p14="http://schemas.microsoft.com/office/powerpoint/2010/main" val="251367397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u="sng" dirty="0"/>
              <a:t>персональні дані </a:t>
            </a:r>
            <a:endParaRPr lang="ru-RU" dirty="0"/>
          </a:p>
        </p:txBody>
      </p:sp>
      <p:sp useBgFill="1">
        <p:nvSpPr>
          <p:cNvPr id="3" name="Місце для вмісту 2"/>
          <p:cNvSpPr>
            <a:spLocks noGrp="1"/>
          </p:cNvSpPr>
          <p:nvPr>
            <p:ph idx="1"/>
          </p:nvPr>
        </p:nvSpPr>
        <p:spPr>
          <a:xfrm>
            <a:off x="1295401" y="2556932"/>
            <a:ext cx="9740461" cy="3318936"/>
          </a:xfrm>
        </p:spPr>
        <p:txBody>
          <a:bodyPr>
            <a:normAutofit fontScale="85000" lnSpcReduction="10000"/>
          </a:bodyPr>
          <a:lstStyle/>
          <a:p>
            <a:pPr lvl="0" indent="0" algn="just" fontAlgn="base">
              <a:lnSpc>
                <a:spcPct val="115000"/>
              </a:lnSpc>
              <a:buNone/>
            </a:pPr>
            <a:r>
              <a:rPr lang="uk-UA"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відомості чи сукупність відомостей про фізичну особу, яка ідентифікована або може бути конкретно ідентифікована;</a:t>
            </a:r>
          </a:p>
          <a:p>
            <a:pPr lvl="0" indent="0" algn="just" fontAlgn="base">
              <a:lnSpc>
                <a:spcPct val="115000"/>
              </a:lnSpc>
              <a:buNone/>
            </a:pPr>
            <a:endParaRPr lang="uk-UA"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indent="0" algn="just" fontAlgn="base">
              <a:lnSpc>
                <a:spcPct val="100000"/>
              </a:lnSpc>
              <a:spcBef>
                <a:spcPts val="0"/>
              </a:spcBef>
              <a:buNone/>
            </a:pPr>
            <a:r>
              <a:rPr lang="uk-UA"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(ст.2 Закону України </a:t>
            </a:r>
          </a:p>
          <a:p>
            <a:pPr lvl="0" indent="0" algn="just" fontAlgn="base">
              <a:lnSpc>
                <a:spcPct val="100000"/>
              </a:lnSpc>
              <a:spcBef>
                <a:spcPts val="0"/>
              </a:spcBef>
              <a:buNone/>
            </a:pPr>
            <a:r>
              <a:rPr lang="uk-UA"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«Про захист персональних даних»)</a:t>
            </a:r>
            <a:endParaRPr lang="ru-RU" sz="32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400563073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«ідентифікована особа»</a:t>
            </a:r>
            <a:r>
              <a:rPr lang="ru-RU" dirty="0"/>
              <a:t> </a:t>
            </a:r>
          </a:p>
        </p:txBody>
      </p:sp>
      <p:sp>
        <p:nvSpPr>
          <p:cNvPr id="3" name="Місце для вмісту 2"/>
          <p:cNvSpPr>
            <a:spLocks noGrp="1"/>
          </p:cNvSpPr>
          <p:nvPr>
            <p:ph idx="1"/>
          </p:nvPr>
        </p:nvSpPr>
        <p:spPr>
          <a:xfrm>
            <a:off x="1095213" y="2506846"/>
            <a:ext cx="7187339" cy="1073257"/>
          </a:xfrm>
        </p:spPr>
        <p:txBody>
          <a:bodyPr>
            <a:normAutofit/>
          </a:bodyPr>
          <a:lstStyle/>
          <a:p>
            <a:pPr marL="0" indent="0">
              <a:buNone/>
            </a:pPr>
            <a:r>
              <a:rPr lang="uk-UA" sz="2800" dirty="0"/>
              <a:t>Зазвичай для ідентифікації особи необхідно знати:</a:t>
            </a:r>
          </a:p>
        </p:txBody>
      </p:sp>
      <p:sp>
        <p:nvSpPr>
          <p:cNvPr id="4" name="Місце для вмісту 2"/>
          <p:cNvSpPr txBox="1">
            <a:spLocks/>
          </p:cNvSpPr>
          <p:nvPr/>
        </p:nvSpPr>
        <p:spPr>
          <a:xfrm>
            <a:off x="725191" y="2663126"/>
            <a:ext cx="7187339" cy="1972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Місце для вмісту 2"/>
          <p:cNvSpPr txBox="1">
            <a:spLocks/>
          </p:cNvSpPr>
          <p:nvPr/>
        </p:nvSpPr>
        <p:spPr>
          <a:xfrm>
            <a:off x="4082511" y="3649200"/>
            <a:ext cx="7660038" cy="1972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uk-UA" sz="3000" b="0" i="0" u="none" strike="noStrike" kern="1200" cap="none" spc="0" normalizeH="0" baseline="0" noProof="0" dirty="0">
                <a:ln>
                  <a:noFill/>
                </a:ln>
                <a:solidFill>
                  <a:schemeClr val="tx1"/>
                </a:solidFill>
                <a:effectLst/>
                <a:uLnTx/>
                <a:uFillTx/>
                <a:latin typeface="+mn-lt"/>
                <a:ea typeface="+mn-ea"/>
                <a:cs typeface="+mn-cs"/>
              </a:rPr>
              <a:t>ім’я, прізвище, по батькові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uk-UA" sz="3000" b="0" i="0" u="none" strike="noStrike" kern="1200" cap="none" spc="0" normalizeH="0" baseline="0" noProof="0" dirty="0">
                <a:ln>
                  <a:noFill/>
                </a:ln>
                <a:solidFill>
                  <a:schemeClr val="tx1"/>
                </a:solidFill>
                <a:effectLst/>
                <a:uLnTx/>
                <a:uFillTx/>
                <a:latin typeface="+mn-lt"/>
                <a:ea typeface="+mn-ea"/>
                <a:cs typeface="+mn-cs"/>
              </a:rPr>
              <a:t>реквізити документа, що посвідчує особу/цифровий номер, що присвоюється особі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4441248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4" name="Округлений прямокутник 3"/>
          <p:cNvSpPr/>
          <p:nvPr/>
        </p:nvSpPr>
        <p:spPr>
          <a:xfrm>
            <a:off x="740979" y="1212131"/>
            <a:ext cx="10820756" cy="191525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uk-UA"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uk-UA"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uk-UA"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uk-UA"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uk-UA"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uk-UA"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uk-UA"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uk-UA"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uk-UA"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uk-UA" sz="2400" b="0" i="0" u="none" strike="noStrike" kern="0" cap="none" spc="0" normalizeH="0" baseline="0" noProof="0" dirty="0">
                <a:ln>
                  <a:noFill/>
                </a:ln>
                <a:solidFill>
                  <a:sysClr val="windowText" lastClr="000000"/>
                </a:solidFill>
                <a:effectLst/>
                <a:uLnTx/>
                <a:uFillTx/>
              </a:rPr>
              <a:t>Персональні дані     Персональні дані </a:t>
            </a:r>
          </a:p>
          <a:p>
            <a:pPr marL="0" marR="0" lvl="0" indent="0" defTabSz="914400" eaLnBrk="1" fontAlgn="auto" latinLnBrk="0" hangingPunct="1">
              <a:lnSpc>
                <a:spcPct val="100000"/>
              </a:lnSpc>
              <a:spcBef>
                <a:spcPts val="0"/>
              </a:spcBef>
              <a:spcAft>
                <a:spcPts val="0"/>
              </a:spcAft>
              <a:buClrTx/>
              <a:buSzTx/>
              <a:buFontTx/>
              <a:buNone/>
              <a:tabLst/>
              <a:defRPr/>
            </a:pPr>
            <a:r>
              <a:rPr kumimoji="0" lang="uk-UA" sz="2400" b="0" i="0" u="none" strike="noStrike" kern="0" cap="none" spc="0" normalizeH="0" baseline="0" noProof="0" dirty="0">
                <a:ln>
                  <a:noFill/>
                </a:ln>
                <a:solidFill>
                  <a:sysClr val="windowText" lastClr="000000"/>
                </a:solidFill>
                <a:effectLst/>
                <a:uLnTx/>
                <a:uFillTx/>
              </a:rPr>
              <a:t>Персональні дані       Персональні дані            Персональні дані</a:t>
            </a:r>
          </a:p>
          <a:p>
            <a:pPr marL="0" marR="0" lvl="0" indent="0" defTabSz="914400" eaLnBrk="1" fontAlgn="auto" latinLnBrk="0" hangingPunct="1">
              <a:lnSpc>
                <a:spcPct val="100000"/>
              </a:lnSpc>
              <a:spcBef>
                <a:spcPts val="0"/>
              </a:spcBef>
              <a:spcAft>
                <a:spcPts val="0"/>
              </a:spcAft>
              <a:buClrTx/>
              <a:buSzTx/>
              <a:buFontTx/>
              <a:buNone/>
              <a:tabLst/>
              <a:defRPr/>
            </a:pPr>
            <a:endParaRPr kumimoji="0" lang="uk-UA"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uk-UA"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uk-UA"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uk-UA"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uk-UA" sz="24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uk-UA"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uk-UA" sz="24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uk-UA" sz="18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uk-UA" sz="18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uk-UA" sz="18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ysClr val="windowText" lastClr="000000"/>
              </a:solidFill>
              <a:effectLst/>
              <a:uLnTx/>
              <a:uFillTx/>
            </a:endParaRPr>
          </a:p>
        </p:txBody>
      </p:sp>
      <p:sp>
        <p:nvSpPr>
          <p:cNvPr id="5" name="Пляма 2 4"/>
          <p:cNvSpPr/>
          <p:nvPr/>
        </p:nvSpPr>
        <p:spPr>
          <a:xfrm>
            <a:off x="5596178" y="92602"/>
            <a:ext cx="6595821" cy="4154319"/>
          </a:xfrm>
          <a:prstGeom prst="irregularSeal2">
            <a:avLst/>
          </a:prstGeom>
          <a:effectLst>
            <a:glow rad="63500">
              <a:schemeClr val="accent5">
                <a:satMod val="175000"/>
                <a:alpha val="4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Inverted">
              <a:avLst/>
            </a:prstTxWarp>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uk-UA" sz="1800" b="0" i="0" u="none" strike="noStrike" kern="0" cap="none" spc="0" normalizeH="0" baseline="0" noProof="0" dirty="0">
              <a:ln>
                <a:noFill/>
              </a:ln>
              <a:solidFill>
                <a:schemeClr val="tx1"/>
              </a:solidFill>
              <a:effectLst>
                <a:glow rad="63500">
                  <a:schemeClr val="accent4">
                    <a:satMod val="175000"/>
                    <a:alpha val="40000"/>
                  </a:schemeClr>
                </a:glow>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uk-UA" sz="1800" b="0" i="0" u="none" strike="noStrike" kern="0" cap="none" spc="0" normalizeH="0" baseline="0" noProof="0" dirty="0">
                <a:ln>
                  <a:noFill/>
                </a:ln>
                <a:solidFill>
                  <a:schemeClr val="tx1"/>
                </a:solidFill>
                <a:effectLst>
                  <a:glow rad="63500">
                    <a:schemeClr val="accent4">
                      <a:satMod val="175000"/>
                      <a:alpha val="40000"/>
                    </a:schemeClr>
                  </a:glow>
                </a:effectLst>
                <a:uLnTx/>
                <a:uFillTx/>
              </a:rPr>
              <a:t>Чутливі персональні дані</a:t>
            </a:r>
            <a:endParaRPr kumimoji="0" lang="ru-RU" sz="1800" b="0" i="0" u="none" strike="noStrike" kern="0" cap="none" spc="0" normalizeH="0" baseline="0" noProof="0" dirty="0">
              <a:ln>
                <a:noFill/>
              </a:ln>
              <a:solidFill>
                <a:schemeClr val="tx1"/>
              </a:solidFill>
              <a:effectLst>
                <a:glow rad="63500">
                  <a:schemeClr val="accent4">
                    <a:satMod val="175000"/>
                    <a:alpha val="40000"/>
                  </a:schemeClr>
                </a:glow>
              </a:effectLst>
              <a:uLnTx/>
              <a:uFillTx/>
            </a:endParaRPr>
          </a:p>
        </p:txBody>
      </p:sp>
      <p:sp>
        <p:nvSpPr>
          <p:cNvPr id="7" name="Прямокутник 6"/>
          <p:cNvSpPr/>
          <p:nvPr/>
        </p:nvSpPr>
        <p:spPr>
          <a:xfrm>
            <a:off x="1749973" y="3560318"/>
            <a:ext cx="9348952" cy="2714358"/>
          </a:xfrm>
          <a:prstGeom prst="rect">
            <a:avLst/>
          </a:prstGeom>
          <a:solidFill>
            <a:srgbClr val="FD79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uk-UA" sz="2400" b="1" i="1" u="none" strike="noStrike" kern="0" cap="none" spc="0" normalizeH="0" baseline="0" noProof="0" dirty="0">
                <a:ln>
                  <a:noFill/>
                </a:ln>
                <a:solidFill>
                  <a:schemeClr val="tx1"/>
                </a:solidFill>
                <a:effectLst/>
                <a:uLnTx/>
                <a:uFillTx/>
              </a:rPr>
              <a:t>расове або етнічне походження, політичні,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uk-UA" sz="2400" b="1" i="1" u="none" strike="noStrike" kern="0" cap="none" spc="0" normalizeH="0" baseline="0" noProof="0" dirty="0">
                <a:ln>
                  <a:noFill/>
                </a:ln>
                <a:solidFill>
                  <a:schemeClr val="tx1"/>
                </a:solidFill>
                <a:effectLst/>
                <a:uLnTx/>
                <a:uFillTx/>
              </a:rPr>
              <a:t>релігійні або світоглядні переконання,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uk-UA" sz="2400" b="1" i="1" u="none" strike="noStrike" kern="0" cap="none" spc="0" normalizeH="0" baseline="0" noProof="0" dirty="0">
                <a:ln>
                  <a:noFill/>
                </a:ln>
                <a:solidFill>
                  <a:schemeClr val="tx1"/>
                </a:solidFill>
                <a:effectLst/>
                <a:uLnTx/>
                <a:uFillTx/>
              </a:rPr>
              <a:t>членство в політичних партіях та професійних спілках,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uk-UA" sz="2400" b="1" i="1" u="none" strike="noStrike" kern="0" cap="none" spc="0" normalizeH="0" baseline="0" noProof="0" dirty="0">
                <a:ln>
                  <a:noFill/>
                </a:ln>
                <a:solidFill>
                  <a:schemeClr val="tx1"/>
                </a:solidFill>
                <a:effectLst/>
                <a:uLnTx/>
                <a:uFillTx/>
              </a:rPr>
              <a:t>засудження до кримінального покарання,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uk-UA" sz="2400" b="1" i="1" u="none" strike="noStrike" kern="0" cap="none" spc="0" normalizeH="0" baseline="0" noProof="0" dirty="0">
                <a:ln>
                  <a:noFill/>
                </a:ln>
                <a:solidFill>
                  <a:schemeClr val="tx1"/>
                </a:solidFill>
                <a:effectLst/>
                <a:uLnTx/>
                <a:uFillTx/>
              </a:rPr>
              <a:t>дані, що стосуються здоров’я, статевого життя, біометричні або генетичні дані.</a:t>
            </a:r>
          </a:p>
        </p:txBody>
      </p:sp>
      <p:sp>
        <p:nvSpPr>
          <p:cNvPr id="9" name="Стрілка вниз 8"/>
          <p:cNvSpPr/>
          <p:nvPr/>
        </p:nvSpPr>
        <p:spPr>
          <a:xfrm>
            <a:off x="9469465" y="3301138"/>
            <a:ext cx="759417" cy="12708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3920731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191280" y="742950"/>
            <a:ext cx="7646987" cy="1519238"/>
          </a:xfrm>
        </p:spPr>
        <p:txBody>
          <a:bodyPr>
            <a:normAutofit/>
          </a:bodyPr>
          <a:lstStyle/>
          <a:p>
            <a:pPr algn="ctr"/>
            <a:r>
              <a:rPr lang="uk-UA" sz="3600" b="1" dirty="0"/>
              <a:t>Суб'єкти відносин, пов'язаних із персональними даними</a:t>
            </a:r>
          </a:p>
        </p:txBody>
      </p:sp>
      <p:sp>
        <p:nvSpPr>
          <p:cNvPr id="3" name="Місце для вмісту 2"/>
          <p:cNvSpPr>
            <a:spLocks noGrp="1"/>
          </p:cNvSpPr>
          <p:nvPr>
            <p:ph idx="4294967295"/>
          </p:nvPr>
        </p:nvSpPr>
        <p:spPr>
          <a:xfrm>
            <a:off x="1803400" y="2655888"/>
            <a:ext cx="10388600" cy="4083050"/>
          </a:xfrm>
        </p:spPr>
        <p:txBody>
          <a:bodyPr>
            <a:noAutofit/>
          </a:bodyPr>
          <a:lstStyle/>
          <a:p>
            <a:pPr fontAlgn="base"/>
            <a:r>
              <a:rPr lang="uk-UA" sz="3200" dirty="0"/>
              <a:t>суб'єкт персональних даних;</a:t>
            </a:r>
            <a:endParaRPr lang="ru-RU" sz="3200" dirty="0"/>
          </a:p>
          <a:p>
            <a:pPr fontAlgn="base"/>
            <a:r>
              <a:rPr lang="uk-UA" sz="3200" dirty="0"/>
              <a:t>володілець персональних даних;</a:t>
            </a:r>
            <a:endParaRPr lang="ru-RU" sz="3200" dirty="0"/>
          </a:p>
          <a:p>
            <a:pPr fontAlgn="base"/>
            <a:r>
              <a:rPr lang="uk-UA" sz="3200" dirty="0"/>
              <a:t>розпорядник персональних даних;</a:t>
            </a:r>
            <a:endParaRPr lang="ru-RU" sz="3200" dirty="0"/>
          </a:p>
          <a:p>
            <a:pPr fontAlgn="base"/>
            <a:r>
              <a:rPr lang="uk-UA" sz="3200" dirty="0"/>
              <a:t>третя особа;</a:t>
            </a:r>
            <a:endParaRPr lang="ru-RU" sz="3200" dirty="0"/>
          </a:p>
          <a:p>
            <a:r>
              <a:rPr lang="uk-UA" sz="3200" dirty="0"/>
              <a:t>Уповноважений Верховної Ради України з прав людини.</a:t>
            </a:r>
            <a:endParaRPr lang="ru-RU" sz="3200" dirty="0"/>
          </a:p>
        </p:txBody>
      </p:sp>
    </p:spTree>
    <p:extLst>
      <p:ext uri="{BB962C8B-B14F-4D97-AF65-F5344CB8AC3E}">
        <p14:creationId xmlns:p14="http://schemas.microsoft.com/office/powerpoint/2010/main" val="393923373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володілець персональних даних </a:t>
            </a:r>
          </a:p>
        </p:txBody>
      </p:sp>
      <p:sp>
        <p:nvSpPr>
          <p:cNvPr id="3" name="Місце для вмісту 2"/>
          <p:cNvSpPr>
            <a:spLocks noGrp="1"/>
          </p:cNvSpPr>
          <p:nvPr>
            <p:ph idx="1"/>
          </p:nvPr>
        </p:nvSpPr>
        <p:spPr>
          <a:xfrm>
            <a:off x="1126067" y="2175057"/>
            <a:ext cx="10820400" cy="4329639"/>
          </a:xfrm>
        </p:spPr>
        <p:txBody>
          <a:bodyPr/>
          <a:lstStyle/>
          <a:p>
            <a:r>
              <a:rPr lang="uk-UA" sz="2400" dirty="0"/>
              <a:t>фізична (</a:t>
            </a:r>
            <a:r>
              <a:rPr lang="uk-UA" sz="2400" i="1" dirty="0"/>
              <a:t>фізичні особи – підприємці</a:t>
            </a:r>
            <a:r>
              <a:rPr lang="uk-UA" sz="2400" dirty="0"/>
              <a:t>)</a:t>
            </a:r>
          </a:p>
          <a:p>
            <a:r>
              <a:rPr lang="uk-UA" sz="2400" dirty="0"/>
              <a:t>юридична особа (</a:t>
            </a:r>
            <a:r>
              <a:rPr lang="uk-UA" sz="2400" i="1" dirty="0"/>
              <a:t>підприємства, установи і організації усіх форм власності, органи державної влади чи органи місцевого самоврядування</a:t>
            </a:r>
            <a:r>
              <a:rPr lang="ru-RU" sz="2400" dirty="0"/>
              <a:t>)</a:t>
            </a:r>
            <a:endParaRPr lang="uk-UA" sz="2400" dirty="0"/>
          </a:p>
          <a:p>
            <a:r>
              <a:rPr lang="uk-UA" sz="2400" dirty="0"/>
              <a:t>встановлює склад ПД та процедури їх обробки</a:t>
            </a:r>
          </a:p>
          <a:p>
            <a:endParaRPr lang="uk-UA" dirty="0"/>
          </a:p>
        </p:txBody>
      </p:sp>
      <p:graphicFrame>
        <p:nvGraphicFramePr>
          <p:cNvPr id="4" name="Схема 3"/>
          <p:cNvGraphicFramePr/>
          <p:nvPr>
            <p:extLst/>
          </p:nvPr>
        </p:nvGraphicFramePr>
        <p:xfrm>
          <a:off x="7725103" y="3547241"/>
          <a:ext cx="3436883" cy="23017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Схема 8"/>
          <p:cNvGraphicFramePr/>
          <p:nvPr>
            <p:extLst/>
          </p:nvPr>
        </p:nvGraphicFramePr>
        <p:xfrm>
          <a:off x="900624" y="3673098"/>
          <a:ext cx="5263693" cy="231779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7932132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4664" y="805017"/>
            <a:ext cx="8610600" cy="1293028"/>
          </a:xfrm>
        </p:spPr>
        <p:txBody>
          <a:bodyPr>
            <a:normAutofit/>
          </a:bodyPr>
          <a:lstStyle/>
          <a:p>
            <a:r>
              <a:rPr lang="ru-RU" sz="3600" b="1" i="1" dirty="0"/>
              <a:t>розпорядник </a:t>
            </a:r>
            <a:r>
              <a:rPr lang="uk-UA" sz="3600" b="1" i="1" dirty="0"/>
              <a:t>персональних даних </a:t>
            </a:r>
          </a:p>
        </p:txBody>
      </p:sp>
      <p:sp>
        <p:nvSpPr>
          <p:cNvPr id="3" name="Місце для вмісту 2"/>
          <p:cNvSpPr>
            <a:spLocks noGrp="1"/>
          </p:cNvSpPr>
          <p:nvPr>
            <p:ph idx="1"/>
          </p:nvPr>
        </p:nvSpPr>
        <p:spPr>
          <a:xfrm>
            <a:off x="1473200" y="2098045"/>
            <a:ext cx="9182731" cy="3363204"/>
          </a:xfrm>
        </p:spPr>
        <p:txBody>
          <a:bodyPr/>
          <a:lstStyle/>
          <a:p>
            <a:r>
              <a:rPr lang="uk-UA" sz="3200" dirty="0"/>
              <a:t>фізична чи юридична </a:t>
            </a:r>
            <a:r>
              <a:rPr lang="ru-RU" sz="3200" dirty="0"/>
              <a:t>особа</a:t>
            </a:r>
          </a:p>
          <a:p>
            <a:pPr marL="0" indent="0">
              <a:buNone/>
            </a:pPr>
            <a:endParaRPr lang="uk-UA" dirty="0"/>
          </a:p>
          <a:p>
            <a:pPr marL="0" indent="0">
              <a:buNone/>
            </a:pPr>
            <a:endParaRPr lang="uk-UA" dirty="0"/>
          </a:p>
          <a:p>
            <a:pPr marL="0" indent="0">
              <a:buNone/>
            </a:pPr>
            <a:endParaRPr lang="ru-RU" dirty="0"/>
          </a:p>
        </p:txBody>
      </p:sp>
      <p:sp>
        <p:nvSpPr>
          <p:cNvPr id="4" name="Овал 3"/>
          <p:cNvSpPr/>
          <p:nvPr/>
        </p:nvSpPr>
        <p:spPr>
          <a:xfrm>
            <a:off x="1303866" y="3521406"/>
            <a:ext cx="3268133" cy="168039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0" u="none" strike="noStrike" kern="0" cap="none" spc="0" normalizeH="0" baseline="0" noProof="0" dirty="0">
                <a:ln>
                  <a:noFill/>
                </a:ln>
                <a:solidFill>
                  <a:schemeClr val="tx1"/>
                </a:solidFill>
                <a:effectLst/>
                <a:uLnTx/>
                <a:uFillTx/>
              </a:rPr>
              <a:t>Володілець ПД</a:t>
            </a:r>
            <a:endParaRPr kumimoji="0" lang="ru-RU" sz="2800" b="1" i="0" u="none" strike="noStrike" kern="0" cap="none" spc="0" normalizeH="0" baseline="0" noProof="0" dirty="0">
              <a:ln>
                <a:noFill/>
              </a:ln>
              <a:solidFill>
                <a:schemeClr val="tx1"/>
              </a:solidFill>
              <a:effectLst/>
              <a:uLnTx/>
              <a:uFillTx/>
            </a:endParaRPr>
          </a:p>
        </p:txBody>
      </p:sp>
      <p:sp>
        <p:nvSpPr>
          <p:cNvPr id="5" name="Овал 4"/>
          <p:cNvSpPr/>
          <p:nvPr/>
        </p:nvSpPr>
        <p:spPr>
          <a:xfrm>
            <a:off x="7953973" y="3472155"/>
            <a:ext cx="2969800" cy="162732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0" u="none" strike="noStrike" kern="0" cap="none" spc="0" normalizeH="0" baseline="0" noProof="0" dirty="0">
                <a:ln>
                  <a:noFill/>
                </a:ln>
                <a:solidFill>
                  <a:schemeClr val="tx1"/>
                </a:solidFill>
                <a:effectLst/>
                <a:uLnTx/>
                <a:uFillTx/>
              </a:rPr>
              <a:t>Розпорядник</a:t>
            </a:r>
            <a:r>
              <a:rPr kumimoji="0" lang="uk-UA" sz="2800" b="1" i="0" u="none" strike="noStrike" kern="0" cap="none" spc="0" normalizeH="0" baseline="0" noProof="0" dirty="0">
                <a:ln>
                  <a:noFill/>
                </a:ln>
                <a:solidFill>
                  <a:sysClr val="windowText" lastClr="000000"/>
                </a:solidFill>
                <a:effectLst/>
                <a:uLnTx/>
                <a:uFillTx/>
              </a:rPr>
              <a:t> </a:t>
            </a:r>
            <a:r>
              <a:rPr kumimoji="0" lang="uk-UA" sz="2800" b="1" i="0" u="none" strike="noStrike" kern="0" cap="none" spc="0" normalizeH="0" baseline="0" noProof="0" dirty="0">
                <a:ln>
                  <a:noFill/>
                </a:ln>
                <a:solidFill>
                  <a:schemeClr val="tx1"/>
                </a:solidFill>
                <a:effectLst/>
                <a:uLnTx/>
                <a:uFillTx/>
              </a:rPr>
              <a:t>ПД</a:t>
            </a:r>
            <a:endParaRPr kumimoji="0" lang="ru-RU" sz="2800" b="1" i="0" u="none" strike="noStrike" kern="0" cap="none" spc="0" normalizeH="0" baseline="0" noProof="0" dirty="0">
              <a:ln>
                <a:noFill/>
              </a:ln>
              <a:solidFill>
                <a:schemeClr val="tx1"/>
              </a:solidFill>
              <a:effectLst/>
              <a:uLnTx/>
              <a:uFillTx/>
            </a:endParaRPr>
          </a:p>
        </p:txBody>
      </p:sp>
      <p:sp>
        <p:nvSpPr>
          <p:cNvPr id="6" name="Стрілка вправо 5"/>
          <p:cNvSpPr/>
          <p:nvPr/>
        </p:nvSpPr>
        <p:spPr>
          <a:xfrm>
            <a:off x="4839841" y="3420667"/>
            <a:ext cx="2930470" cy="1881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0" i="0" u="none" strike="noStrike" kern="0" cap="none" spc="0" normalizeH="0" baseline="0" noProof="0" dirty="0">
                <a:ln>
                  <a:noFill/>
                </a:ln>
                <a:solidFill>
                  <a:sysClr val="windowText" lastClr="000000"/>
                </a:solidFill>
                <a:effectLst/>
                <a:uLnTx/>
                <a:uFillTx/>
              </a:rPr>
              <a:t>ДОГОВІР</a:t>
            </a:r>
            <a:endParaRPr kumimoji="0" lang="ru-RU" sz="3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341292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ТРЕТІ ОСОБИ</a:t>
            </a:r>
          </a:p>
        </p:txBody>
      </p:sp>
      <p:sp>
        <p:nvSpPr>
          <p:cNvPr id="3" name="Місце для вмісту 2"/>
          <p:cNvSpPr>
            <a:spLocks noGrp="1"/>
          </p:cNvSpPr>
          <p:nvPr>
            <p:ph idx="1"/>
          </p:nvPr>
        </p:nvSpPr>
        <p:spPr/>
        <p:txBody>
          <a:bodyPr>
            <a:normAutofit/>
          </a:bodyPr>
          <a:lstStyle/>
          <a:p>
            <a:pPr marL="0" indent="0" algn="just">
              <a:buNone/>
            </a:pPr>
            <a:r>
              <a:rPr lang="uk-UA" sz="2800" dirty="0"/>
              <a:t>будь-яка особа, за винятком суб’єкта персональних даних, володільця чи розпорядника персональних даних та Уповноваженого Верховної Ради України з прав людини, якій володільцем чи розпорядником персональних даних здійснюється передача персональних даних».</a:t>
            </a:r>
          </a:p>
        </p:txBody>
      </p:sp>
    </p:spTree>
    <p:extLst>
      <p:ext uri="{BB962C8B-B14F-4D97-AF65-F5344CB8AC3E}">
        <p14:creationId xmlns:p14="http://schemas.microsoft.com/office/powerpoint/2010/main" val="188730075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6540" y="769147"/>
            <a:ext cx="8973519" cy="1007808"/>
          </a:xfrm>
        </p:spPr>
        <p:txBody>
          <a:bodyPr>
            <a:normAutofit fontScale="90000"/>
          </a:bodyPr>
          <a:lstStyle/>
          <a:p>
            <a:pPr algn="ctr"/>
            <a:r>
              <a:rPr lang="uk-UA" b="1" dirty="0"/>
              <a:t>обробка персональних даних </a:t>
            </a:r>
            <a:br>
              <a:rPr lang="uk-UA" b="1" dirty="0"/>
            </a:br>
            <a:endParaRPr lang="uk-UA" sz="2000" b="1" dirty="0"/>
          </a:p>
        </p:txBody>
      </p:sp>
      <p:pic>
        <p:nvPicPr>
          <p:cNvPr id="4" name="Місце для вмісту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28232" y="4243229"/>
            <a:ext cx="2238375" cy="2047875"/>
          </a:xfr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6252" y="4459265"/>
            <a:ext cx="1626598" cy="1625919"/>
          </a:xfrm>
          <a:prstGeom prst="rect">
            <a:avLst/>
          </a:prstGeom>
        </p:spPr>
      </p:pic>
      <p:sp>
        <p:nvSpPr>
          <p:cNvPr id="7" name="Прямокутник 6"/>
          <p:cNvSpPr/>
          <p:nvPr/>
        </p:nvSpPr>
        <p:spPr>
          <a:xfrm>
            <a:off x="1168961" y="1966743"/>
            <a:ext cx="2086796" cy="60468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0" i="0" u="none" strike="noStrike" kern="0" cap="none" spc="0" normalizeH="0" baseline="0" noProof="0" dirty="0">
                <a:ln>
                  <a:noFill/>
                </a:ln>
                <a:solidFill>
                  <a:sysClr val="windowText" lastClr="000000"/>
                </a:solidFill>
                <a:effectLst/>
                <a:uLnTx/>
                <a:uFillTx/>
              </a:rPr>
              <a:t>збирання</a:t>
            </a:r>
            <a:endParaRPr kumimoji="0" lang="ru-RU" sz="2400" b="0" i="0" u="none" strike="noStrike" kern="0" cap="none" spc="0" normalizeH="0" baseline="0" noProof="0" dirty="0">
              <a:ln>
                <a:noFill/>
              </a:ln>
              <a:solidFill>
                <a:sysClr val="windowText" lastClr="000000"/>
              </a:solidFill>
              <a:effectLst/>
              <a:uLnTx/>
              <a:uFillTx/>
            </a:endParaRPr>
          </a:p>
        </p:txBody>
      </p:sp>
      <p:sp>
        <p:nvSpPr>
          <p:cNvPr id="8" name="Прямокутник 7"/>
          <p:cNvSpPr/>
          <p:nvPr/>
        </p:nvSpPr>
        <p:spPr>
          <a:xfrm>
            <a:off x="3843874" y="1966743"/>
            <a:ext cx="2076962" cy="604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0" i="0" u="none" strike="noStrike" kern="0" cap="none" spc="0" normalizeH="0" baseline="0" noProof="0" dirty="0">
                <a:ln>
                  <a:noFill/>
                </a:ln>
                <a:solidFill>
                  <a:sysClr val="windowText" lastClr="000000"/>
                </a:solidFill>
                <a:effectLst/>
                <a:uLnTx/>
                <a:uFillTx/>
              </a:rPr>
              <a:t>реєстрація</a:t>
            </a:r>
          </a:p>
        </p:txBody>
      </p:sp>
      <p:sp>
        <p:nvSpPr>
          <p:cNvPr id="9" name="Прямокутник 8"/>
          <p:cNvSpPr/>
          <p:nvPr/>
        </p:nvSpPr>
        <p:spPr>
          <a:xfrm>
            <a:off x="6508953" y="1983142"/>
            <a:ext cx="2154599" cy="60468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0" i="0" u="none" strike="noStrike" kern="0" cap="none" spc="0" normalizeH="0" baseline="0" noProof="0" dirty="0">
                <a:ln>
                  <a:noFill/>
                </a:ln>
                <a:solidFill>
                  <a:sysClr val="windowText" lastClr="000000"/>
                </a:solidFill>
                <a:effectLst/>
                <a:uLnTx/>
                <a:uFillTx/>
              </a:rPr>
              <a:t>накопичення</a:t>
            </a:r>
            <a:endParaRPr kumimoji="0" lang="ru-RU" sz="2400" b="0" i="0" u="none" strike="noStrike" kern="0" cap="none" spc="0" normalizeH="0" baseline="0" noProof="0" dirty="0">
              <a:ln>
                <a:noFill/>
              </a:ln>
              <a:solidFill>
                <a:sysClr val="windowText" lastClr="000000"/>
              </a:solidFill>
              <a:effectLst/>
              <a:uLnTx/>
              <a:uFillTx/>
            </a:endParaRPr>
          </a:p>
        </p:txBody>
      </p:sp>
      <p:sp>
        <p:nvSpPr>
          <p:cNvPr id="10" name="Прямокутник 9"/>
          <p:cNvSpPr/>
          <p:nvPr/>
        </p:nvSpPr>
        <p:spPr>
          <a:xfrm>
            <a:off x="8953733" y="1935266"/>
            <a:ext cx="2076962" cy="60468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0" i="0" u="none" strike="noStrike" kern="0" cap="none" spc="0" normalizeH="0" baseline="0" noProof="0" dirty="0">
                <a:ln>
                  <a:noFill/>
                </a:ln>
                <a:solidFill>
                  <a:sysClr val="windowText" lastClr="000000"/>
                </a:solidFill>
                <a:effectLst/>
                <a:uLnTx/>
                <a:uFillTx/>
              </a:rPr>
              <a:t>зберігання</a:t>
            </a:r>
          </a:p>
        </p:txBody>
      </p:sp>
      <p:sp>
        <p:nvSpPr>
          <p:cNvPr id="11" name="Прямокутник 10"/>
          <p:cNvSpPr/>
          <p:nvPr/>
        </p:nvSpPr>
        <p:spPr>
          <a:xfrm>
            <a:off x="1062499" y="3005430"/>
            <a:ext cx="2153484" cy="604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0" i="0" u="none" strike="noStrike" kern="0" cap="none" spc="0" normalizeH="0" baseline="0" noProof="0" dirty="0">
                <a:ln>
                  <a:noFill/>
                </a:ln>
                <a:solidFill>
                  <a:sysClr val="windowText" lastClr="000000"/>
                </a:solidFill>
                <a:effectLst/>
                <a:uLnTx/>
                <a:uFillTx/>
              </a:rPr>
              <a:t>адаптування</a:t>
            </a:r>
          </a:p>
        </p:txBody>
      </p:sp>
      <p:sp>
        <p:nvSpPr>
          <p:cNvPr id="12" name="Прямокутник 11"/>
          <p:cNvSpPr/>
          <p:nvPr/>
        </p:nvSpPr>
        <p:spPr>
          <a:xfrm>
            <a:off x="3843874" y="3156137"/>
            <a:ext cx="2076962" cy="60468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0" i="0" u="none" strike="noStrike" kern="0" cap="none" spc="0" normalizeH="0" baseline="0" noProof="0" dirty="0">
                <a:ln>
                  <a:noFill/>
                </a:ln>
                <a:solidFill>
                  <a:sysClr val="windowText" lastClr="000000"/>
                </a:solidFill>
                <a:effectLst/>
                <a:uLnTx/>
                <a:uFillTx/>
              </a:rPr>
              <a:t>зміна</a:t>
            </a:r>
          </a:p>
        </p:txBody>
      </p:sp>
      <p:sp>
        <p:nvSpPr>
          <p:cNvPr id="13" name="Прямокутник 12"/>
          <p:cNvSpPr/>
          <p:nvPr/>
        </p:nvSpPr>
        <p:spPr>
          <a:xfrm>
            <a:off x="8972414" y="4342031"/>
            <a:ext cx="2076962" cy="60468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0" i="0" u="none" strike="noStrike" kern="0" cap="none" spc="0" normalizeH="0" baseline="0" noProof="0" dirty="0">
                <a:ln>
                  <a:noFill/>
                </a:ln>
                <a:solidFill>
                  <a:sysClr val="windowText" lastClr="000000"/>
                </a:solidFill>
                <a:effectLst/>
                <a:uLnTx/>
                <a:uFillTx/>
              </a:rPr>
              <a:t> знищення </a:t>
            </a:r>
          </a:p>
        </p:txBody>
      </p:sp>
      <p:sp>
        <p:nvSpPr>
          <p:cNvPr id="14" name="Прямокутник 13"/>
          <p:cNvSpPr/>
          <p:nvPr/>
        </p:nvSpPr>
        <p:spPr>
          <a:xfrm>
            <a:off x="5585901" y="3975211"/>
            <a:ext cx="2408694" cy="60468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2400" b="0" i="0" u="none" strike="noStrike" kern="0" cap="none" spc="0" normalizeH="0" baseline="0" noProof="0" dirty="0">
                <a:ln>
                  <a:noFill/>
                </a:ln>
                <a:solidFill>
                  <a:sysClr val="windowText" lastClr="000000"/>
                </a:solidFill>
                <a:effectLst/>
                <a:uLnTx/>
                <a:uFillTx/>
              </a:rPr>
              <a:t>знеособлення</a:t>
            </a:r>
          </a:p>
        </p:txBody>
      </p:sp>
      <p:sp>
        <p:nvSpPr>
          <p:cNvPr id="15" name="Прямокутник 14"/>
          <p:cNvSpPr/>
          <p:nvPr/>
        </p:nvSpPr>
        <p:spPr>
          <a:xfrm>
            <a:off x="1136033" y="4037537"/>
            <a:ext cx="2218558" cy="1818357"/>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0" i="0" u="none" strike="noStrike" kern="0" cap="none" spc="0" normalizeH="0" baseline="0" noProof="0" dirty="0">
                <a:ln>
                  <a:noFill/>
                </a:ln>
                <a:solidFill>
                  <a:sysClr val="windowText" lastClr="000000"/>
                </a:solidFill>
                <a:effectLst/>
                <a:uLnTx/>
                <a:uFillTx/>
              </a:rPr>
              <a:t>поширення </a:t>
            </a:r>
            <a:r>
              <a:rPr kumimoji="0" lang="uk-UA" sz="2000" b="0" i="1" u="none" strike="noStrike" kern="0" cap="none" spc="0" normalizeH="0" baseline="0" noProof="0" dirty="0">
                <a:ln>
                  <a:noFill/>
                </a:ln>
                <a:solidFill>
                  <a:sysClr val="windowText" lastClr="000000"/>
                </a:solidFill>
                <a:effectLst/>
                <a:uLnTx/>
                <a:uFillTx/>
              </a:rPr>
              <a:t>(розповсюдження, реалізація, передача)</a:t>
            </a:r>
          </a:p>
        </p:txBody>
      </p:sp>
      <p:sp>
        <p:nvSpPr>
          <p:cNvPr id="16" name="Прямокутник 15"/>
          <p:cNvSpPr/>
          <p:nvPr/>
        </p:nvSpPr>
        <p:spPr>
          <a:xfrm>
            <a:off x="6637795" y="2941746"/>
            <a:ext cx="2076962" cy="604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0" i="0" u="none" strike="noStrike" kern="0" cap="none" spc="0" normalizeH="0" baseline="0" noProof="0" dirty="0">
                <a:ln>
                  <a:noFill/>
                </a:ln>
                <a:solidFill>
                  <a:sysClr val="windowText" lastClr="000000"/>
                </a:solidFill>
                <a:effectLst/>
                <a:uLnTx/>
                <a:uFillTx/>
              </a:rPr>
              <a:t>поновлення</a:t>
            </a:r>
          </a:p>
        </p:txBody>
      </p:sp>
      <p:sp>
        <p:nvSpPr>
          <p:cNvPr id="17" name="Прямокутник 16"/>
          <p:cNvSpPr/>
          <p:nvPr/>
        </p:nvSpPr>
        <p:spPr>
          <a:xfrm>
            <a:off x="8910029" y="3280930"/>
            <a:ext cx="2164369" cy="60468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0" i="0" u="none" strike="noStrike" kern="0" cap="none" spc="0" normalizeH="0" baseline="0" noProof="0" dirty="0">
                <a:ln>
                  <a:noFill/>
                </a:ln>
                <a:solidFill>
                  <a:sysClr val="windowText" lastClr="000000"/>
                </a:solidFill>
                <a:effectLst/>
                <a:uLnTx/>
                <a:uFillTx/>
              </a:rPr>
              <a:t>використання</a:t>
            </a:r>
          </a:p>
        </p:txBody>
      </p:sp>
    </p:spTree>
    <p:extLst>
      <p:ext uri="{BB962C8B-B14F-4D97-AF65-F5344CB8AC3E}">
        <p14:creationId xmlns:p14="http://schemas.microsoft.com/office/powerpoint/2010/main" val="330004531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4041" y="982132"/>
            <a:ext cx="10421007" cy="1303867"/>
          </a:xfrm>
        </p:spPr>
        <p:txBody>
          <a:bodyPr>
            <a:normAutofit fontScale="90000"/>
          </a:bodyPr>
          <a:lstStyle/>
          <a:p>
            <a:r>
              <a:rPr lang="uk-UA" b="1" dirty="0"/>
              <a:t>Обробка персональних даних здійснюється </a:t>
            </a:r>
          </a:p>
        </p:txBody>
      </p:sp>
      <p:sp>
        <p:nvSpPr>
          <p:cNvPr id="3" name="Місце для вмісту 2"/>
          <p:cNvSpPr>
            <a:spLocks noGrp="1"/>
          </p:cNvSpPr>
          <p:nvPr>
            <p:ph idx="1"/>
          </p:nvPr>
        </p:nvSpPr>
        <p:spPr>
          <a:xfrm>
            <a:off x="2052321" y="2440990"/>
            <a:ext cx="8261873" cy="3603812"/>
          </a:xfrm>
        </p:spPr>
        <p:txBody>
          <a:bodyPr>
            <a:normAutofit fontScale="92500" lnSpcReduction="10000"/>
          </a:bodyPr>
          <a:lstStyle/>
          <a:p>
            <a:pPr algn="just"/>
            <a:r>
              <a:rPr lang="uk-UA" sz="2800" b="1" dirty="0"/>
              <a:t>відкрито і прозоро </a:t>
            </a:r>
            <a:r>
              <a:rPr lang="uk-UA" sz="2800" dirty="0"/>
              <a:t>із застосуванням засобів та у спосіб, що відповідають визначеним цілям такої обробки.</a:t>
            </a:r>
          </a:p>
          <a:p>
            <a:pPr algn="just"/>
            <a:r>
              <a:rPr lang="uk-UA" sz="2800" dirty="0"/>
              <a:t>Персональні дані мають бути </a:t>
            </a:r>
            <a:r>
              <a:rPr lang="uk-UA" sz="2800" b="1" dirty="0"/>
              <a:t>точними, достовірними та оновлюватися</a:t>
            </a:r>
            <a:r>
              <a:rPr lang="uk-UA" sz="2800" dirty="0"/>
              <a:t> в міру потреби, визначеної метою їх обробки.</a:t>
            </a:r>
          </a:p>
          <a:p>
            <a:pPr algn="just"/>
            <a:r>
              <a:rPr lang="uk-UA" sz="2800" dirty="0"/>
              <a:t>Склад та зміст персональних даних мають бути </a:t>
            </a:r>
            <a:r>
              <a:rPr lang="uk-UA" sz="2800" b="1" dirty="0"/>
              <a:t>відповідними, адекватними та ненадмірними</a:t>
            </a:r>
            <a:r>
              <a:rPr lang="uk-UA" sz="2800" dirty="0"/>
              <a:t> стосовно визначеної мети їх обробки.</a:t>
            </a:r>
          </a:p>
          <a:p>
            <a:endParaRPr lang="ru-RU" dirty="0"/>
          </a:p>
        </p:txBody>
      </p:sp>
    </p:spTree>
    <p:extLst>
      <p:ext uri="{BB962C8B-B14F-4D97-AF65-F5344CB8AC3E}">
        <p14:creationId xmlns:p14="http://schemas.microsoft.com/office/powerpoint/2010/main" val="369458351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США </a:t>
            </a:r>
            <a:br>
              <a:rPr lang="uk-UA" b="1" dirty="0"/>
            </a:br>
            <a:r>
              <a:rPr lang="uk-UA" b="1" dirty="0"/>
              <a:t>                               1890 р.</a:t>
            </a:r>
            <a:endParaRPr lang="ru-RU" b="1" dirty="0"/>
          </a:p>
        </p:txBody>
      </p:sp>
      <p:sp>
        <p:nvSpPr>
          <p:cNvPr id="3" name="Місце для вмісту 2"/>
          <p:cNvSpPr>
            <a:spLocks noGrp="1"/>
          </p:cNvSpPr>
          <p:nvPr>
            <p:ph idx="1"/>
          </p:nvPr>
        </p:nvSpPr>
        <p:spPr/>
        <p:txBody>
          <a:bodyPr>
            <a:normAutofit/>
          </a:bodyPr>
          <a:lstStyle/>
          <a:p>
            <a:pPr marL="0" indent="0" algn="just">
              <a:buNone/>
            </a:pPr>
            <a:r>
              <a:rPr lang="uk-UA" sz="4400" b="1" i="1" dirty="0"/>
              <a:t>«</a:t>
            </a:r>
            <a:r>
              <a:rPr lang="uk-UA" sz="4400" b="1" i="1" dirty="0" err="1"/>
              <a:t>the</a:t>
            </a:r>
            <a:r>
              <a:rPr lang="uk-UA" sz="4400" b="1" i="1" dirty="0"/>
              <a:t> </a:t>
            </a:r>
            <a:r>
              <a:rPr lang="uk-UA" sz="4400" b="1" i="1" dirty="0" err="1"/>
              <a:t>right</a:t>
            </a:r>
            <a:r>
              <a:rPr lang="uk-UA" sz="4400" b="1" i="1" dirty="0"/>
              <a:t> </a:t>
            </a:r>
            <a:r>
              <a:rPr lang="uk-UA" sz="4400" b="1" i="1" dirty="0" err="1"/>
              <a:t>to</a:t>
            </a:r>
            <a:r>
              <a:rPr lang="uk-UA" sz="4400" b="1" i="1" dirty="0"/>
              <a:t> </a:t>
            </a:r>
            <a:r>
              <a:rPr lang="uk-UA" sz="4400" b="1" i="1" dirty="0" err="1"/>
              <a:t>be</a:t>
            </a:r>
            <a:r>
              <a:rPr lang="uk-UA" sz="4400" b="1" i="1" dirty="0"/>
              <a:t> </a:t>
            </a:r>
            <a:r>
              <a:rPr lang="uk-UA" sz="4400" b="1" i="1" dirty="0" err="1"/>
              <a:t>alone</a:t>
            </a:r>
            <a:r>
              <a:rPr lang="uk-UA" sz="4400" b="1" i="1" dirty="0"/>
              <a:t>» </a:t>
            </a:r>
            <a:r>
              <a:rPr lang="uk-UA" sz="4400" i="1" dirty="0"/>
              <a:t>- </a:t>
            </a:r>
          </a:p>
          <a:p>
            <a:pPr marL="0" indent="0" algn="just">
              <a:buNone/>
            </a:pPr>
            <a:r>
              <a:rPr lang="uk-UA" sz="4400" i="1" dirty="0"/>
              <a:t>право бути залишеним у спокої або право бути наданим самому собі</a:t>
            </a:r>
          </a:p>
        </p:txBody>
      </p:sp>
    </p:spTree>
    <p:extLst>
      <p:ext uri="{BB962C8B-B14F-4D97-AF65-F5344CB8AC3E}">
        <p14:creationId xmlns:p14="http://schemas.microsoft.com/office/powerpoint/2010/main" val="316513990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8712" y="715618"/>
            <a:ext cx="9687340" cy="938478"/>
          </a:xfrm>
        </p:spPr>
        <p:txBody>
          <a:bodyPr>
            <a:noAutofit/>
          </a:bodyPr>
          <a:lstStyle/>
          <a:p>
            <a:r>
              <a:rPr lang="uk-UA" sz="3600" b="1" i="1" dirty="0">
                <a:solidFill>
                  <a:schemeClr val="accent2">
                    <a:lumMod val="50000"/>
                  </a:schemeClr>
                </a:solidFill>
              </a:rPr>
              <a:t>Принципи викладено в статті 6 Закону, відповідно до якої: </a:t>
            </a:r>
            <a:endParaRPr lang="ru-RU" sz="3600" i="1" dirty="0">
              <a:solidFill>
                <a:schemeClr val="accent2">
                  <a:lumMod val="50000"/>
                </a:schemeClr>
              </a:solidFill>
            </a:endParaRPr>
          </a:p>
        </p:txBody>
      </p:sp>
      <p:sp>
        <p:nvSpPr>
          <p:cNvPr id="3" name="Содержимое 2"/>
          <p:cNvSpPr>
            <a:spLocks noGrp="1"/>
          </p:cNvSpPr>
          <p:nvPr>
            <p:ph idx="1"/>
          </p:nvPr>
        </p:nvSpPr>
        <p:spPr>
          <a:xfrm>
            <a:off x="1298712" y="2509514"/>
            <a:ext cx="9846367" cy="1850451"/>
          </a:xfrm>
        </p:spPr>
        <p:txBody>
          <a:bodyPr>
            <a:noAutofit/>
          </a:bodyPr>
          <a:lstStyle/>
          <a:p>
            <a:pPr lvl="0">
              <a:buFont typeface="Wingdings" pitchFamily="2" charset="2"/>
              <a:buChar char="v"/>
            </a:pPr>
            <a:r>
              <a:rPr lang="uk-UA" sz="2400" dirty="0"/>
              <a:t>Обробка персональних даних здійснюється для конкретних і законних цілей, визначених за згодою суб’єкта персональних даних, або у випадках, передбачених законами України, у порядку, встановленому законодавством. </a:t>
            </a:r>
            <a:endParaRPr lang="ru-RU" sz="2400" dirty="0"/>
          </a:p>
        </p:txBody>
      </p:sp>
    </p:spTree>
    <p:extLst>
      <p:ext uri="{BB962C8B-B14F-4D97-AF65-F5344CB8AC3E}">
        <p14:creationId xmlns:p14="http://schemas.microsoft.com/office/powerpoint/2010/main" val="65647518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179442" y="649358"/>
            <a:ext cx="9448801" cy="1431234"/>
          </a:xfrm>
        </p:spPr>
        <p:txBody>
          <a:bodyPr>
            <a:normAutofit fontScale="77500" lnSpcReduction="20000"/>
          </a:bodyPr>
          <a:lstStyle/>
          <a:p>
            <a:pPr marL="0" indent="0">
              <a:spcBef>
                <a:spcPts val="0"/>
              </a:spcBef>
              <a:buNone/>
            </a:pPr>
            <a:r>
              <a:rPr lang="uk-UA" sz="4800" b="1" u="sng" dirty="0"/>
              <a:t>Відповідно до закону</a:t>
            </a:r>
          </a:p>
          <a:p>
            <a:pPr marL="0" indent="0">
              <a:spcBef>
                <a:spcPts val="0"/>
              </a:spcBef>
              <a:buNone/>
            </a:pPr>
            <a:endParaRPr lang="uk-UA" sz="1050" dirty="0"/>
          </a:p>
          <a:p>
            <a:pPr marL="0" indent="0">
              <a:spcBef>
                <a:spcPts val="0"/>
              </a:spcBef>
              <a:buNone/>
            </a:pPr>
            <a:r>
              <a:rPr lang="uk-UA" sz="3600" dirty="0"/>
              <a:t>Закони повинні бути «</a:t>
            </a:r>
            <a:r>
              <a:rPr lang="uk-UA" sz="3600" b="1" dirty="0"/>
              <a:t>доступними</a:t>
            </a:r>
            <a:r>
              <a:rPr lang="uk-UA" sz="3600" dirty="0"/>
              <a:t> для зацікавлених осіб і </a:t>
            </a:r>
            <a:r>
              <a:rPr lang="uk-UA" sz="3600" b="1" dirty="0"/>
              <a:t>передбачуваними</a:t>
            </a:r>
            <a:r>
              <a:rPr lang="uk-UA" sz="3600" dirty="0"/>
              <a:t> щодо наслідків їх дії»</a:t>
            </a:r>
            <a:endParaRPr lang="ru-RU" sz="3600" dirty="0"/>
          </a:p>
        </p:txBody>
      </p:sp>
      <p:sp>
        <p:nvSpPr>
          <p:cNvPr id="7" name="Прямокутник 6"/>
          <p:cNvSpPr/>
          <p:nvPr/>
        </p:nvSpPr>
        <p:spPr>
          <a:xfrm>
            <a:off x="1179442" y="2276459"/>
            <a:ext cx="9209314" cy="15714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9" name="Прямокутник 8"/>
          <p:cNvSpPr/>
          <p:nvPr/>
        </p:nvSpPr>
        <p:spPr>
          <a:xfrm>
            <a:off x="1442720" y="2737587"/>
            <a:ext cx="8811748" cy="156966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3200" b="0" i="0" u="none" strike="noStrike" kern="0" cap="none" spc="0" normalizeH="0" baseline="0" noProof="0" dirty="0">
                <a:ln>
                  <a:noFill/>
                </a:ln>
                <a:solidFill>
                  <a:sysClr val="windowText" lastClr="000000"/>
                </a:solidFill>
                <a:effectLst/>
                <a:uLnTx/>
                <a:uFillTx/>
              </a:rPr>
              <a:t>ЄСПЛ Справи «Ротару проти Румунії»</a:t>
            </a:r>
          </a:p>
          <a:p>
            <a:pPr marL="0" marR="0" lvl="0" indent="0" defTabSz="914400" eaLnBrk="1" fontAlgn="auto" latinLnBrk="0" hangingPunct="1">
              <a:lnSpc>
                <a:spcPct val="100000"/>
              </a:lnSpc>
              <a:spcBef>
                <a:spcPts val="0"/>
              </a:spcBef>
              <a:spcAft>
                <a:spcPts val="0"/>
              </a:spcAft>
              <a:buClrTx/>
              <a:buSzTx/>
              <a:buFontTx/>
              <a:buNone/>
              <a:tabLst/>
              <a:defRPr/>
            </a:pPr>
            <a:r>
              <a:rPr kumimoji="0" lang="uk-UA" sz="3200" b="0" i="0" u="none" strike="noStrike" kern="0" cap="none" spc="0" normalizeH="0" baseline="0" noProof="0" dirty="0">
                <a:ln>
                  <a:noFill/>
                </a:ln>
                <a:solidFill>
                  <a:sysClr val="windowText" lastClr="000000"/>
                </a:solidFill>
                <a:effectLst/>
                <a:uLnTx/>
                <a:uFillTx/>
              </a:rPr>
              <a:t>«Тейлор-</a:t>
            </a:r>
            <a:r>
              <a:rPr kumimoji="0" lang="uk-UA" sz="3200" b="0" i="0" u="none" strike="noStrike" kern="0" cap="none" spc="0" normalizeH="0" baseline="0" noProof="0" dirty="0" err="1">
                <a:ln>
                  <a:noFill/>
                </a:ln>
                <a:solidFill>
                  <a:sysClr val="windowText" lastClr="000000"/>
                </a:solidFill>
                <a:effectLst/>
                <a:uLnTx/>
                <a:uFillTx/>
              </a:rPr>
              <a:t>Себорі</a:t>
            </a:r>
            <a:r>
              <a:rPr kumimoji="0" lang="uk-UA" sz="3200" b="0" i="0" u="none" strike="noStrike" kern="0" cap="none" spc="0" normalizeH="0" baseline="0" noProof="0" dirty="0">
                <a:ln>
                  <a:noFill/>
                </a:ln>
                <a:solidFill>
                  <a:sysClr val="windowText" lastClr="000000"/>
                </a:solidFill>
                <a:effectLst/>
                <a:uLnTx/>
                <a:uFillTx/>
              </a:rPr>
              <a:t> проти Сполученого Королівства»</a:t>
            </a:r>
          </a:p>
        </p:txBody>
      </p:sp>
      <p:sp>
        <p:nvSpPr>
          <p:cNvPr id="11" name="Прямокутник 10"/>
          <p:cNvSpPr/>
          <p:nvPr/>
        </p:nvSpPr>
        <p:spPr>
          <a:xfrm>
            <a:off x="1442720" y="4727043"/>
            <a:ext cx="9371054" cy="1338828"/>
          </a:xfrm>
          <a:prstGeom prst="rect">
            <a:avLst/>
          </a:prstGeom>
          <a:solidFill>
            <a:schemeClr val="accent5">
              <a:lumMod val="20000"/>
              <a:lumOff val="80000"/>
            </a:schemeClr>
          </a:solid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uk-UA" sz="2700" b="0" i="1" u="none" strike="noStrike" kern="0" cap="none" spc="0" normalizeH="0" baseline="0" noProof="0" dirty="0">
                <a:ln>
                  <a:noFill/>
                </a:ln>
                <a:solidFill>
                  <a:sysClr val="windowText" lastClr="000000"/>
                </a:solidFill>
                <a:effectLst/>
                <a:uLnTx/>
                <a:uFillTx/>
              </a:rPr>
              <a:t>у національному законодавстві </a:t>
            </a:r>
            <a:r>
              <a:rPr kumimoji="0" lang="uk-UA" sz="2700" b="0" i="1" u="sng" strike="noStrike" kern="0" cap="none" spc="0" normalizeH="0" baseline="0" noProof="0" dirty="0">
                <a:ln>
                  <a:noFill/>
                </a:ln>
                <a:solidFill>
                  <a:sysClr val="windowText" lastClr="000000"/>
                </a:solidFill>
                <a:effectLst/>
                <a:uLnTx/>
                <a:uFillTx/>
              </a:rPr>
              <a:t>не визначено порядок </a:t>
            </a:r>
            <a:r>
              <a:rPr kumimoji="0" lang="uk-UA" sz="2700" b="0" i="1" u="none" strike="noStrike" kern="0" cap="none" spc="0" normalizeH="0" baseline="0" noProof="0" dirty="0">
                <a:ln>
                  <a:noFill/>
                </a:ln>
                <a:solidFill>
                  <a:sysClr val="windowText" lastClr="000000"/>
                </a:solidFill>
                <a:effectLst/>
                <a:uLnTx/>
                <a:uFillTx/>
              </a:rPr>
              <a:t>обробки персональних даних правоохоронними органами </a:t>
            </a:r>
          </a:p>
        </p:txBody>
      </p:sp>
    </p:spTree>
    <p:extLst>
      <p:ext uri="{BB962C8B-B14F-4D97-AF65-F5344CB8AC3E}">
        <p14:creationId xmlns:p14="http://schemas.microsoft.com/office/powerpoint/2010/main" val="4194252498"/>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0031" y="721059"/>
            <a:ext cx="9286993" cy="905200"/>
          </a:xfrm>
        </p:spPr>
        <p:txBody>
          <a:bodyPr>
            <a:normAutofit/>
          </a:bodyPr>
          <a:lstStyle/>
          <a:p>
            <a:pPr algn="l"/>
            <a:r>
              <a:rPr lang="uk-UA" sz="4300" b="1" u="sng" dirty="0">
                <a:latin typeface="+mn-lt"/>
                <a:ea typeface="+mn-ea"/>
                <a:cs typeface="+mn-cs"/>
              </a:rPr>
              <a:t>Принцип пропорційності</a:t>
            </a:r>
          </a:p>
        </p:txBody>
      </p:sp>
      <p:sp>
        <p:nvSpPr>
          <p:cNvPr id="3" name="Объект 2"/>
          <p:cNvSpPr>
            <a:spLocks noGrp="1"/>
          </p:cNvSpPr>
          <p:nvPr>
            <p:ph idx="1"/>
          </p:nvPr>
        </p:nvSpPr>
        <p:spPr>
          <a:xfrm>
            <a:off x="1460031" y="1745388"/>
            <a:ext cx="9406752" cy="2057985"/>
          </a:xfrm>
        </p:spPr>
        <p:txBody>
          <a:bodyPr>
            <a:normAutofit fontScale="62500" lnSpcReduction="20000"/>
          </a:bodyPr>
          <a:lstStyle/>
          <a:p>
            <a:pPr marL="0" indent="0" algn="just" fontAlgn="base">
              <a:buNone/>
            </a:pPr>
            <a:r>
              <a:rPr lang="uk-UA" sz="3600" dirty="0"/>
              <a:t>Склад та зміст персональних даних мають бути </a:t>
            </a:r>
            <a:r>
              <a:rPr lang="uk-UA" sz="3600" b="1" dirty="0"/>
              <a:t>відповідними, адекватними та ненадмірними </a:t>
            </a:r>
            <a:r>
              <a:rPr lang="uk-UA" sz="3600" dirty="0"/>
              <a:t>стосовно визначеної мети їх обробки.</a:t>
            </a:r>
          </a:p>
          <a:p>
            <a:pPr marL="0" indent="0" algn="just" fontAlgn="base">
              <a:buNone/>
            </a:pPr>
            <a:endParaRPr lang="uk-UA" sz="3600" dirty="0"/>
          </a:p>
          <a:p>
            <a:pPr marL="0" indent="0" algn="just" fontAlgn="base">
              <a:buNone/>
            </a:pPr>
            <a:r>
              <a:rPr lang="uk-UA" sz="3600" dirty="0"/>
              <a:t>Категорії вибраних для обробки ПД мають бути </a:t>
            </a:r>
            <a:r>
              <a:rPr lang="uk-UA" sz="3600" b="1" dirty="0"/>
              <a:t>необхідними</a:t>
            </a:r>
            <a:r>
              <a:rPr lang="uk-UA" sz="3600" dirty="0"/>
              <a:t> для досягнення заявленої мети.</a:t>
            </a:r>
          </a:p>
        </p:txBody>
      </p:sp>
      <p:sp>
        <p:nvSpPr>
          <p:cNvPr id="4" name="Прямокутник 6"/>
          <p:cNvSpPr/>
          <p:nvPr/>
        </p:nvSpPr>
        <p:spPr>
          <a:xfrm>
            <a:off x="1460031" y="3985467"/>
            <a:ext cx="9209314" cy="15714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5" name="Прямокутник 8"/>
          <p:cNvSpPr/>
          <p:nvPr/>
        </p:nvSpPr>
        <p:spPr>
          <a:xfrm>
            <a:off x="1683026" y="4542060"/>
            <a:ext cx="8695902" cy="156966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3200" b="0" i="0" u="none" strike="noStrike" kern="0" cap="none" spc="0" normalizeH="0" baseline="0" noProof="0" dirty="0">
                <a:ln>
                  <a:noFill/>
                </a:ln>
                <a:solidFill>
                  <a:sysClr val="windowText" lastClr="000000"/>
                </a:solidFill>
                <a:effectLst/>
                <a:uLnTx/>
                <a:uFillTx/>
              </a:rPr>
              <a:t>ЄСПЛ</a:t>
            </a:r>
          </a:p>
          <a:p>
            <a:pPr marL="0" marR="0" lvl="0" indent="0" defTabSz="914400" eaLnBrk="1" fontAlgn="auto" latinLnBrk="0" hangingPunct="1">
              <a:lnSpc>
                <a:spcPct val="100000"/>
              </a:lnSpc>
              <a:spcBef>
                <a:spcPts val="0"/>
              </a:spcBef>
              <a:spcAft>
                <a:spcPts val="0"/>
              </a:spcAft>
              <a:buClrTx/>
              <a:buSzTx/>
              <a:buFontTx/>
              <a:buNone/>
              <a:tabLst/>
              <a:defRPr/>
            </a:pPr>
            <a:r>
              <a:rPr kumimoji="0" lang="uk-UA" sz="3200" b="0" i="0" u="none" strike="noStrike" kern="0" cap="none" spc="0" normalizeH="0" baseline="0" noProof="0" dirty="0">
                <a:ln>
                  <a:noFill/>
                </a:ln>
                <a:solidFill>
                  <a:sysClr val="windowText" lastClr="000000"/>
                </a:solidFill>
                <a:effectLst/>
                <a:uLnTx/>
                <a:uFillTx/>
              </a:rPr>
              <a:t>Справи «</a:t>
            </a:r>
            <a:r>
              <a:rPr kumimoji="0" lang="uk-UA" sz="3200" b="0" i="0" u="none" strike="noStrike" kern="0" cap="none" spc="0" normalizeH="0" baseline="0" noProof="0" dirty="0" err="1">
                <a:ln>
                  <a:noFill/>
                </a:ln>
                <a:solidFill>
                  <a:sysClr val="windowText" lastClr="000000"/>
                </a:solidFill>
                <a:effectLst/>
                <a:uLnTx/>
                <a:uFillTx/>
              </a:rPr>
              <a:t>Авілкіна</a:t>
            </a:r>
            <a:r>
              <a:rPr kumimoji="0" lang="uk-UA" sz="3200" b="0" i="0" u="none" strike="noStrike" kern="0" cap="none" spc="0" normalizeH="0" baseline="0" noProof="0" dirty="0">
                <a:ln>
                  <a:noFill/>
                </a:ln>
                <a:solidFill>
                  <a:sysClr val="windowText" lastClr="000000"/>
                </a:solidFill>
                <a:effectLst/>
                <a:uLnTx/>
                <a:uFillTx/>
              </a:rPr>
              <a:t> проти Росії»</a:t>
            </a:r>
          </a:p>
          <a:p>
            <a:pPr marL="0" marR="0" lvl="0" indent="0" defTabSz="914400" eaLnBrk="1" fontAlgn="auto" latinLnBrk="0" hangingPunct="1">
              <a:lnSpc>
                <a:spcPct val="100000"/>
              </a:lnSpc>
              <a:spcBef>
                <a:spcPts val="0"/>
              </a:spcBef>
              <a:spcAft>
                <a:spcPts val="0"/>
              </a:spcAft>
              <a:buClrTx/>
              <a:buSzTx/>
              <a:buFontTx/>
              <a:buNone/>
              <a:tabLst/>
              <a:defRPr/>
            </a:pPr>
            <a:r>
              <a:rPr kumimoji="0" lang="uk-UA" sz="3200" b="0" i="0" u="none" strike="noStrike" kern="0" cap="none" spc="0" normalizeH="0" baseline="0" noProof="0" dirty="0">
                <a:ln>
                  <a:noFill/>
                </a:ln>
                <a:solidFill>
                  <a:sysClr val="windowText" lastClr="000000"/>
                </a:solidFill>
                <a:effectLst/>
                <a:uLnTx/>
                <a:uFillTx/>
              </a:rPr>
              <a:t>«Л.Х. проти Латвії»</a:t>
            </a:r>
          </a:p>
        </p:txBody>
      </p:sp>
    </p:spTree>
    <p:extLst>
      <p:ext uri="{BB962C8B-B14F-4D97-AF65-F5344CB8AC3E}">
        <p14:creationId xmlns:p14="http://schemas.microsoft.com/office/powerpoint/2010/main" val="164239370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919069"/>
            <a:ext cx="10197661" cy="1303867"/>
          </a:xfrm>
        </p:spPr>
        <p:txBody>
          <a:bodyPr>
            <a:normAutofit fontScale="90000"/>
          </a:bodyPr>
          <a:lstStyle/>
          <a:p>
            <a:r>
              <a:rPr lang="uk-UA" b="1" dirty="0"/>
              <a:t>Мета обробки</a:t>
            </a:r>
            <a:br>
              <a:rPr lang="uk-UA" b="1" dirty="0"/>
            </a:br>
            <a:r>
              <a:rPr lang="uk-UA" sz="3300" i="1" dirty="0"/>
              <a:t>Стаття 6. Загальні вимоги до обробки персональних даних</a:t>
            </a:r>
          </a:p>
        </p:txBody>
      </p:sp>
      <p:sp>
        <p:nvSpPr>
          <p:cNvPr id="3" name="Місце для вмісту 2"/>
          <p:cNvSpPr>
            <a:spLocks noGrp="1"/>
          </p:cNvSpPr>
          <p:nvPr>
            <p:ph idx="1"/>
          </p:nvPr>
        </p:nvSpPr>
        <p:spPr>
          <a:xfrm>
            <a:off x="1781503" y="2695902"/>
            <a:ext cx="9115094" cy="3405353"/>
          </a:xfrm>
        </p:spPr>
        <p:txBody>
          <a:bodyPr>
            <a:normAutofit fontScale="92500" lnSpcReduction="20000"/>
          </a:bodyPr>
          <a:lstStyle/>
          <a:p>
            <a:pPr marL="0" indent="0">
              <a:spcBef>
                <a:spcPts val="0"/>
              </a:spcBef>
              <a:spcAft>
                <a:spcPts val="0"/>
              </a:spcAft>
              <a:buNone/>
            </a:pPr>
            <a:r>
              <a:rPr lang="uk-UA" sz="3200" dirty="0"/>
              <a:t>Мета обробки персональних даних має бути сформульована:</a:t>
            </a:r>
          </a:p>
          <a:p>
            <a:pPr>
              <a:spcBef>
                <a:spcPts val="0"/>
              </a:spcBef>
              <a:spcAft>
                <a:spcPts val="0"/>
              </a:spcAft>
            </a:pPr>
            <a:r>
              <a:rPr lang="uk-UA" sz="3200" dirty="0"/>
              <a:t>   в законах, </a:t>
            </a:r>
          </a:p>
          <a:p>
            <a:pPr>
              <a:spcBef>
                <a:spcPts val="0"/>
              </a:spcBef>
              <a:spcAft>
                <a:spcPts val="0"/>
              </a:spcAft>
            </a:pPr>
            <a:r>
              <a:rPr lang="uk-UA" sz="3200" dirty="0"/>
              <a:t>   інших нормативно-правових актах, </a:t>
            </a:r>
          </a:p>
          <a:p>
            <a:pPr>
              <a:spcBef>
                <a:spcPts val="0"/>
              </a:spcBef>
              <a:spcAft>
                <a:spcPts val="0"/>
              </a:spcAft>
            </a:pPr>
            <a:r>
              <a:rPr lang="uk-UA" sz="3200" dirty="0"/>
              <a:t>   положеннях, установчих чи інших документах, які регулюють   діяльність володільця персональних даних, та </a:t>
            </a:r>
          </a:p>
          <a:p>
            <a:pPr>
              <a:spcBef>
                <a:spcPts val="0"/>
              </a:spcBef>
              <a:spcAft>
                <a:spcPts val="0"/>
              </a:spcAft>
            </a:pPr>
            <a:r>
              <a:rPr lang="uk-UA" sz="3200" dirty="0"/>
              <a:t>   відповідати законодавству про захист персональних даних.</a:t>
            </a:r>
          </a:p>
        </p:txBody>
      </p:sp>
    </p:spTree>
    <p:extLst>
      <p:ext uri="{BB962C8B-B14F-4D97-AF65-F5344CB8AC3E}">
        <p14:creationId xmlns:p14="http://schemas.microsoft.com/office/powerpoint/2010/main" val="414148751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0031" y="916772"/>
            <a:ext cx="9286993" cy="1202485"/>
          </a:xfrm>
        </p:spPr>
        <p:txBody>
          <a:bodyPr>
            <a:normAutofit/>
          </a:bodyPr>
          <a:lstStyle/>
          <a:p>
            <a:r>
              <a:rPr lang="ru-RU" sz="2000" dirty="0">
                <a:solidFill>
                  <a:prstClr val="black"/>
                </a:solidFill>
              </a:rPr>
              <a:t/>
            </a:r>
            <a:br>
              <a:rPr lang="ru-RU" sz="2000" dirty="0">
                <a:solidFill>
                  <a:prstClr val="black"/>
                </a:solidFill>
              </a:rPr>
            </a:br>
            <a:endParaRPr lang="ru-RU" sz="2000" dirty="0">
              <a:solidFill>
                <a:prstClr val="black"/>
              </a:solidFill>
              <a:latin typeface="+mn-lt"/>
              <a:ea typeface="+mn-ea"/>
              <a:cs typeface="+mn-cs"/>
            </a:endParaRPr>
          </a:p>
        </p:txBody>
      </p:sp>
      <p:sp>
        <p:nvSpPr>
          <p:cNvPr id="3" name="Місце для вмісту 2"/>
          <p:cNvSpPr>
            <a:spLocks noGrp="1"/>
          </p:cNvSpPr>
          <p:nvPr>
            <p:ph idx="1"/>
          </p:nvPr>
        </p:nvSpPr>
        <p:spPr>
          <a:xfrm>
            <a:off x="1802296" y="1518014"/>
            <a:ext cx="9037982" cy="2497395"/>
          </a:xfrm>
        </p:spPr>
        <p:txBody>
          <a:bodyPr>
            <a:normAutofit/>
          </a:bodyPr>
          <a:lstStyle/>
          <a:p>
            <a:pPr lvl="0">
              <a:buClr>
                <a:srgbClr val="9C5252"/>
              </a:buClr>
              <a:buFont typeface="Wingdings" pitchFamily="2" charset="2"/>
              <a:buChar char="v"/>
            </a:pPr>
            <a:r>
              <a:rPr lang="uk-UA" sz="3200" dirty="0">
                <a:solidFill>
                  <a:prstClr val="black"/>
                </a:solidFill>
                <a:ea typeface="+mj-ea"/>
                <a:cs typeface="+mj-cs"/>
              </a:rPr>
              <a:t>Обробка персональних даних здійснюється відкрито і прозоро зі застосуванням засобів та у спосіб, що відповідають визначеним цілям такої обробки. </a:t>
            </a:r>
          </a:p>
          <a:p>
            <a:endParaRPr lang="ru-RU" dirty="0"/>
          </a:p>
        </p:txBody>
      </p:sp>
    </p:spTree>
    <p:extLst>
      <p:ext uri="{BB962C8B-B14F-4D97-AF65-F5344CB8AC3E}">
        <p14:creationId xmlns:p14="http://schemas.microsoft.com/office/powerpoint/2010/main" val="1176202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109746" y="1483154"/>
            <a:ext cx="8261873" cy="2479247"/>
          </a:xfrm>
        </p:spPr>
        <p:txBody>
          <a:bodyPr/>
          <a:lstStyle/>
          <a:p>
            <a:pPr lvl="0">
              <a:buClr>
                <a:srgbClr val="9C5252"/>
              </a:buClr>
              <a:buFont typeface="Wingdings" pitchFamily="2" charset="2"/>
              <a:buChar char="v"/>
            </a:pPr>
            <a:r>
              <a:rPr lang="uk-UA" sz="3200" dirty="0">
                <a:solidFill>
                  <a:prstClr val="black"/>
                </a:solidFill>
              </a:rPr>
              <a:t>Персональні дані мають бути точними, достовірними та оновлюватися в міру потреби, визначеної метою їх обробки.</a:t>
            </a:r>
            <a:endParaRPr lang="ru-RU" sz="3200" dirty="0">
              <a:solidFill>
                <a:prstClr val="black"/>
              </a:solidFill>
            </a:endParaRPr>
          </a:p>
          <a:p>
            <a:endParaRPr lang="ru-RU" dirty="0"/>
          </a:p>
        </p:txBody>
      </p:sp>
    </p:spTree>
    <p:extLst>
      <p:ext uri="{BB962C8B-B14F-4D97-AF65-F5344CB8AC3E}">
        <p14:creationId xmlns:p14="http://schemas.microsoft.com/office/powerpoint/2010/main" val="3899606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030234" y="1456649"/>
            <a:ext cx="8558253" cy="2333473"/>
          </a:xfrm>
        </p:spPr>
        <p:txBody>
          <a:bodyPr/>
          <a:lstStyle/>
          <a:p>
            <a:pPr lvl="0">
              <a:buClr>
                <a:srgbClr val="9C5252"/>
              </a:buClr>
              <a:buFont typeface="Wingdings" pitchFamily="2" charset="2"/>
              <a:buChar char="v"/>
            </a:pPr>
            <a:r>
              <a:rPr lang="uk-UA" sz="3200" dirty="0">
                <a:solidFill>
                  <a:prstClr val="black"/>
                </a:solidFill>
              </a:rPr>
              <a:t>Склад та зміст персональних даних мають бути відповідними, адекватними та ненадмірними стосовно визначеної мети їх обробки. </a:t>
            </a:r>
            <a:endParaRPr lang="ru-RU" sz="3200" dirty="0">
              <a:solidFill>
                <a:prstClr val="black"/>
              </a:solidFill>
            </a:endParaRPr>
          </a:p>
          <a:p>
            <a:endParaRPr lang="ru-RU" dirty="0"/>
          </a:p>
        </p:txBody>
      </p:sp>
    </p:spTree>
    <p:extLst>
      <p:ext uri="{BB962C8B-B14F-4D97-AF65-F5344CB8AC3E}">
        <p14:creationId xmlns:p14="http://schemas.microsoft.com/office/powerpoint/2010/main" val="3359240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016981" y="1642178"/>
            <a:ext cx="8261873" cy="2519005"/>
          </a:xfrm>
        </p:spPr>
        <p:txBody>
          <a:bodyPr>
            <a:normAutofit fontScale="92500"/>
          </a:bodyPr>
          <a:lstStyle/>
          <a:p>
            <a:pPr lvl="0">
              <a:buClr>
                <a:srgbClr val="9C5252"/>
              </a:buClr>
              <a:buFont typeface="Wingdings" pitchFamily="2" charset="2"/>
              <a:buChar char="v"/>
            </a:pPr>
            <a:r>
              <a:rPr lang="uk-UA" sz="3200" dirty="0">
                <a:solidFill>
                  <a:prstClr val="black"/>
                </a:solidFill>
              </a:rPr>
              <a:t>Персональні дані обробляються у формі, що допускає ідентифікацію фізичної особи, якої вони стосуються, не довше, ніж це необхідно для законних цілей, у яких вони збиралися або надалі оброблялися.</a:t>
            </a:r>
            <a:endParaRPr lang="ru-RU" sz="3200" dirty="0">
              <a:solidFill>
                <a:prstClr val="black"/>
              </a:solidFill>
            </a:endParaRPr>
          </a:p>
          <a:p>
            <a:endParaRPr lang="ru-RU" dirty="0"/>
          </a:p>
        </p:txBody>
      </p:sp>
    </p:spTree>
    <p:extLst>
      <p:ext uri="{BB962C8B-B14F-4D97-AF65-F5344CB8AC3E}">
        <p14:creationId xmlns:p14="http://schemas.microsoft.com/office/powerpoint/2010/main" val="3039759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4000" b="1" i="1" dirty="0"/>
              <a:t>Стаття 11. Підстави для обробки персональних даних</a:t>
            </a:r>
          </a:p>
        </p:txBody>
      </p:sp>
      <p:sp>
        <p:nvSpPr>
          <p:cNvPr id="3" name="Місце для вмісту 2"/>
          <p:cNvSpPr>
            <a:spLocks noGrp="1"/>
          </p:cNvSpPr>
          <p:nvPr>
            <p:ph idx="1"/>
          </p:nvPr>
        </p:nvSpPr>
        <p:spPr/>
        <p:txBody>
          <a:bodyPr>
            <a:normAutofit fontScale="92500" lnSpcReduction="10000"/>
          </a:bodyPr>
          <a:lstStyle/>
          <a:p>
            <a:pPr marL="0" indent="0" algn="just">
              <a:buNone/>
            </a:pPr>
            <a:r>
              <a:rPr lang="uk-UA" sz="3000" i="1" dirty="0"/>
              <a:t>Згода суб’єкта персональних даних – це </a:t>
            </a:r>
            <a:r>
              <a:rPr lang="uk-UA" sz="3000" b="1" i="1" u="sng" dirty="0"/>
              <a:t>добровільне</a:t>
            </a:r>
            <a:r>
              <a:rPr lang="uk-UA" sz="3000" i="1" dirty="0"/>
              <a:t> волевиявлення фізичної особи (за умови її </a:t>
            </a:r>
            <a:r>
              <a:rPr lang="uk-UA" sz="3000" b="1" i="1" u="sng" dirty="0"/>
              <a:t>поінформованості</a:t>
            </a:r>
            <a:r>
              <a:rPr lang="uk-UA" sz="3000" i="1" dirty="0"/>
              <a:t>) щодо надання дозволу на обробку її персональних даних відповідно до сформульованої мети їх обробки, висловлене у письмовій формі або у </a:t>
            </a:r>
            <a:r>
              <a:rPr lang="uk-UA" sz="3000" b="1" i="1" u="sng" dirty="0"/>
              <a:t>формі, що дає змогу зробити висновок про надання згоди </a:t>
            </a:r>
            <a:endParaRPr lang="uk-UA" sz="3000" dirty="0"/>
          </a:p>
          <a:p>
            <a:pPr marL="0" indent="0" algn="just">
              <a:buNone/>
            </a:pPr>
            <a:r>
              <a:rPr lang="uk-UA" sz="2200" i="1" dirty="0"/>
              <a:t>                                                   (ст. 2 Закону України «Про ЗПД»)</a:t>
            </a:r>
          </a:p>
          <a:p>
            <a:endParaRPr lang="ru-RU" dirty="0"/>
          </a:p>
        </p:txBody>
      </p:sp>
    </p:spTree>
    <p:extLst>
      <p:ext uri="{BB962C8B-B14F-4D97-AF65-F5344CB8AC3E}">
        <p14:creationId xmlns:p14="http://schemas.microsoft.com/office/powerpoint/2010/main" val="2048673502"/>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uk-UA" i="1" dirty="0"/>
              <a:t>Згода суб’єкта персональних даних</a:t>
            </a:r>
            <a:endParaRPr lang="ru-RU" dirty="0"/>
          </a:p>
        </p:txBody>
      </p:sp>
      <p:sp>
        <p:nvSpPr>
          <p:cNvPr id="3" name="Espace réservé du contenu 2"/>
          <p:cNvSpPr>
            <a:spLocks noGrp="1"/>
          </p:cNvSpPr>
          <p:nvPr>
            <p:ph idx="1"/>
          </p:nvPr>
        </p:nvSpPr>
        <p:spPr>
          <a:xfrm>
            <a:off x="1303867" y="2119257"/>
            <a:ext cx="9736666" cy="3603812"/>
          </a:xfrm>
        </p:spPr>
        <p:txBody>
          <a:bodyPr/>
          <a:lstStyle/>
          <a:p>
            <a:pPr algn="just"/>
            <a:r>
              <a:rPr lang="uk-UA" dirty="0"/>
              <a:t>У сфері електронної комерції згода суб’єкта персональних даних може бути надана під час реєстрації в інформаційно-телекомунікаційній системі суб’єкта електронної комерції шляхом проставлення відмітки про надання дозволу на обробку своїх персональних даних відповідно до сформульованої мети їх обробки, за умови, що така система не створює можливостей для обробки персональних даних до моменту проставлення відмітки;</a:t>
            </a:r>
          </a:p>
          <a:p>
            <a:pPr algn="r"/>
            <a:r>
              <a:rPr lang="ru-RU" dirty="0"/>
              <a:t> (ст. 2 Закону </a:t>
            </a:r>
            <a:r>
              <a:rPr lang="ru-RU" dirty="0" err="1"/>
              <a:t>України</a:t>
            </a:r>
            <a:r>
              <a:rPr lang="ru-RU" dirty="0"/>
              <a:t> «Про ЗПД»)</a:t>
            </a:r>
            <a:endParaRPr lang="uk-UA" dirty="0"/>
          </a:p>
        </p:txBody>
      </p:sp>
    </p:spTree>
    <p:extLst>
      <p:ext uri="{BB962C8B-B14F-4D97-AF65-F5344CB8AC3E}">
        <p14:creationId xmlns:p14="http://schemas.microsoft.com/office/powerpoint/2010/main" val="297400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Міжнародно-правові джерела</a:t>
            </a:r>
            <a:endParaRPr lang="ru-RU" b="1" dirty="0"/>
          </a:p>
        </p:txBody>
      </p:sp>
      <p:sp>
        <p:nvSpPr>
          <p:cNvPr id="3" name="Місце для вмісту 2"/>
          <p:cNvSpPr>
            <a:spLocks noGrp="1"/>
          </p:cNvSpPr>
          <p:nvPr>
            <p:ph idx="1"/>
          </p:nvPr>
        </p:nvSpPr>
        <p:spPr/>
        <p:txBody>
          <a:bodyPr/>
          <a:lstStyle/>
          <a:p>
            <a:r>
              <a:rPr lang="uk-UA" dirty="0"/>
              <a:t>Міжнародний Пакт про громадянські та політичні права 1966 </a:t>
            </a:r>
          </a:p>
          <a:p>
            <a:r>
              <a:rPr lang="uk-UA" dirty="0"/>
              <a:t>Європейська конвенція про захист прав людини і основоположних свобод 1950 </a:t>
            </a:r>
          </a:p>
          <a:p>
            <a:r>
              <a:rPr lang="uk-UA" dirty="0"/>
              <a:t>«Базові принципи захисту недоторканності приватного життя і транскордонних потоків персональних даних ОЕСР» </a:t>
            </a:r>
          </a:p>
          <a:p>
            <a:r>
              <a:rPr lang="uk-UA" dirty="0"/>
              <a:t>«Керівні принципи регулювання  комп’ютерних файлів, які містять персональні дані» ООН</a:t>
            </a:r>
          </a:p>
          <a:p>
            <a:endParaRPr lang="ru-RU" dirty="0"/>
          </a:p>
          <a:p>
            <a:endParaRPr lang="ru-RU" dirty="0"/>
          </a:p>
        </p:txBody>
      </p:sp>
    </p:spTree>
    <p:extLst>
      <p:ext uri="{BB962C8B-B14F-4D97-AF65-F5344CB8AC3E}">
        <p14:creationId xmlns:p14="http://schemas.microsoft.com/office/powerpoint/2010/main" val="2501019984"/>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229710" y="710525"/>
            <a:ext cx="9648497" cy="970546"/>
          </a:xfrm>
        </p:spPr>
        <p:txBody>
          <a:bodyPr>
            <a:noAutofit/>
          </a:bodyPr>
          <a:lstStyle/>
          <a:p>
            <a:r>
              <a:rPr lang="uk-UA" sz="3200" b="1" i="1" dirty="0">
                <a:solidFill>
                  <a:srgbClr val="000000">
                    <a:lumMod val="85000"/>
                    <a:lumOff val="15000"/>
                  </a:srgbClr>
                </a:solidFill>
              </a:rPr>
              <a:t>Стаття 11. Підстави для обробки персональних даних</a:t>
            </a:r>
            <a:endParaRPr lang="uk-UA" sz="3200" b="1" dirty="0"/>
          </a:p>
        </p:txBody>
      </p:sp>
      <p:sp>
        <p:nvSpPr>
          <p:cNvPr id="2" name="Місце для вмісту 1"/>
          <p:cNvSpPr>
            <a:spLocks noGrp="1"/>
          </p:cNvSpPr>
          <p:nvPr>
            <p:ph idx="1"/>
          </p:nvPr>
        </p:nvSpPr>
        <p:spPr>
          <a:xfrm>
            <a:off x="1229710" y="1681071"/>
            <a:ext cx="9827757" cy="4713889"/>
          </a:xfrm>
        </p:spPr>
        <p:txBody>
          <a:bodyPr>
            <a:noAutofit/>
          </a:bodyPr>
          <a:lstStyle/>
          <a:p>
            <a:pPr marL="0" indent="0" algn="just">
              <a:buNone/>
            </a:pPr>
            <a:r>
              <a:rPr lang="uk-UA" sz="2000" i="1" dirty="0"/>
              <a:t>2) дозвіл на обробку персональних даних, наданий володільцю персональних даних </a:t>
            </a:r>
            <a:r>
              <a:rPr lang="uk-UA" sz="2000" b="1" i="1" dirty="0"/>
              <a:t>відповідно до закону </a:t>
            </a:r>
            <a:r>
              <a:rPr lang="uk-UA" sz="2000" i="1" dirty="0"/>
              <a:t>виключно для здійснення його повноважень;</a:t>
            </a:r>
          </a:p>
          <a:p>
            <a:pPr marL="0" indent="0" algn="just">
              <a:buNone/>
            </a:pPr>
            <a:r>
              <a:rPr lang="uk-UA" sz="2000" i="1" dirty="0"/>
              <a:t>3) </a:t>
            </a:r>
            <a:r>
              <a:rPr lang="uk-UA" sz="2000" b="1" i="1" dirty="0"/>
              <a:t>укладення та виконання правочину</a:t>
            </a:r>
            <a:r>
              <a:rPr lang="uk-UA" sz="2000" i="1" dirty="0"/>
              <a:t>, стороною якого є суб’єкт персональних даних або який укладено на користь суб’єкта персональних даних чи для здійснення заходів, що передують укладенню правочину на вимогу суб’єкта персональних даних;</a:t>
            </a:r>
          </a:p>
          <a:p>
            <a:pPr marL="0" indent="0" algn="just">
              <a:buNone/>
            </a:pPr>
            <a:r>
              <a:rPr lang="uk-UA" sz="2000" i="1" dirty="0"/>
              <a:t>4) </a:t>
            </a:r>
            <a:r>
              <a:rPr lang="uk-UA" sz="2000" b="1" i="1" dirty="0"/>
              <a:t>захист</a:t>
            </a:r>
            <a:r>
              <a:rPr lang="uk-UA" sz="2000" i="1" dirty="0"/>
              <a:t> життєво важливих інтересів суб’єкта персональних даних;</a:t>
            </a:r>
          </a:p>
          <a:p>
            <a:pPr marL="0" indent="0" algn="just">
              <a:buNone/>
            </a:pPr>
            <a:r>
              <a:rPr lang="uk-UA" sz="2000" i="1" dirty="0"/>
              <a:t>5) необхідність </a:t>
            </a:r>
            <a:r>
              <a:rPr lang="uk-UA" sz="2000" b="1" i="1" dirty="0"/>
              <a:t>виконання обов’язку </a:t>
            </a:r>
            <a:r>
              <a:rPr lang="uk-UA" sz="2000" i="1" dirty="0"/>
              <a:t>володільця персональних даних, який передбачений законом;</a:t>
            </a:r>
          </a:p>
          <a:p>
            <a:pPr marL="0" indent="0" algn="just">
              <a:buNone/>
            </a:pPr>
            <a:r>
              <a:rPr lang="uk-UA" sz="2000" i="1" dirty="0"/>
              <a:t>6) необхідність </a:t>
            </a:r>
            <a:r>
              <a:rPr lang="uk-UA" sz="2000" b="1" i="1" dirty="0"/>
              <a:t>захисту законних інтересів володільця </a:t>
            </a:r>
            <a:r>
              <a:rPr lang="uk-UA" sz="2000" i="1" dirty="0"/>
              <a:t>персональних даних або третьої особи, якій передаються персональні дані, крім випадків, коли потреби захисту основоположних прав і свобод суб'єкта персональних даних у зв'язку з обробкою його даних переважають такі інтереси.</a:t>
            </a:r>
          </a:p>
        </p:txBody>
      </p:sp>
    </p:spTree>
    <p:extLst>
      <p:ext uri="{BB962C8B-B14F-4D97-AF65-F5344CB8AC3E}">
        <p14:creationId xmlns:p14="http://schemas.microsoft.com/office/powerpoint/2010/main" val="281545011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Стаття 21. Повідомлення про дії з персональними даними</a:t>
            </a:r>
          </a:p>
        </p:txBody>
      </p:sp>
      <p:sp>
        <p:nvSpPr>
          <p:cNvPr id="3" name="Місце для вмісту 2"/>
          <p:cNvSpPr>
            <a:spLocks noGrp="1"/>
          </p:cNvSpPr>
          <p:nvPr>
            <p:ph idx="1"/>
          </p:nvPr>
        </p:nvSpPr>
        <p:spPr>
          <a:xfrm>
            <a:off x="961697" y="2556932"/>
            <a:ext cx="10421006" cy="3717744"/>
          </a:xfrm>
        </p:spPr>
        <p:txBody>
          <a:bodyPr>
            <a:normAutofit fontScale="70000" lnSpcReduction="20000"/>
          </a:bodyPr>
          <a:lstStyle/>
          <a:p>
            <a:pPr marL="0" indent="0">
              <a:buNone/>
            </a:pPr>
            <a:r>
              <a:rPr lang="uk-UA" sz="3200" b="1" dirty="0"/>
              <a:t>10 днів </a:t>
            </a:r>
            <a:r>
              <a:rPr lang="uk-UA" sz="3200" dirty="0"/>
              <a:t>- </a:t>
            </a:r>
            <a:r>
              <a:rPr lang="ru-RU" sz="3200" dirty="0"/>
              <a:t>про </a:t>
            </a:r>
            <a:r>
              <a:rPr lang="uk-UA" sz="3200" dirty="0"/>
              <a:t>передачу персональних даних третій особі </a:t>
            </a:r>
          </a:p>
          <a:p>
            <a:pPr marL="0" indent="0" algn="just">
              <a:buNone/>
            </a:pPr>
            <a:r>
              <a:rPr lang="uk-UA" sz="3200" b="1" dirty="0"/>
              <a:t>не здійснюються </a:t>
            </a:r>
            <a:r>
              <a:rPr lang="uk-UA" sz="3200" dirty="0"/>
              <a:t>у разі:</a:t>
            </a:r>
          </a:p>
          <a:p>
            <a:pPr marL="0" indent="0" algn="just">
              <a:buNone/>
            </a:pPr>
            <a:r>
              <a:rPr lang="uk-UA" sz="3200" dirty="0"/>
              <a:t>1) передачі персональних даних за запитами </a:t>
            </a:r>
            <a:r>
              <a:rPr lang="uk-UA" sz="3200" b="1" dirty="0"/>
              <a:t>при виконанні завдань оперативно-розшукової чи контррозвідувальної діяльності, боротьби з тероризмом</a:t>
            </a:r>
            <a:r>
              <a:rPr lang="uk-UA" sz="3200" dirty="0"/>
              <a:t>;</a:t>
            </a:r>
          </a:p>
          <a:p>
            <a:pPr marL="0" indent="0" algn="just">
              <a:buNone/>
            </a:pPr>
            <a:r>
              <a:rPr lang="uk-UA" sz="3200" dirty="0"/>
              <a:t>2) виконання органами державної влади та органами місцевого самоврядування своїх </a:t>
            </a:r>
            <a:r>
              <a:rPr lang="uk-UA" sz="3200" b="1" dirty="0"/>
              <a:t>повноважень, передбачених законом</a:t>
            </a:r>
            <a:r>
              <a:rPr lang="uk-UA" sz="3200" dirty="0"/>
              <a:t>;</a:t>
            </a:r>
          </a:p>
          <a:p>
            <a:pPr marL="0" indent="0" algn="just">
              <a:buNone/>
            </a:pPr>
            <a:r>
              <a:rPr lang="uk-UA" sz="3200" dirty="0"/>
              <a:t>3) здійснення обробки персональних даних </a:t>
            </a:r>
            <a:r>
              <a:rPr lang="uk-UA" sz="3200" b="1" dirty="0"/>
              <a:t>в історичних, статистичних чи наукових цілях</a:t>
            </a:r>
            <a:r>
              <a:rPr lang="uk-UA" sz="3200" dirty="0"/>
              <a:t>;</a:t>
            </a:r>
          </a:p>
          <a:p>
            <a:pPr marL="0" indent="0" algn="just">
              <a:buNone/>
            </a:pPr>
            <a:r>
              <a:rPr lang="uk-UA" sz="3200" dirty="0"/>
              <a:t>4) повідомлення суб’єкта персональних даних відповідно до вимог </a:t>
            </a:r>
            <a:r>
              <a:rPr lang="uk-UA" sz="3200" b="1" dirty="0"/>
              <a:t>частини другої статті 12 цього Закон</a:t>
            </a:r>
            <a:r>
              <a:rPr lang="uk-UA" sz="3200" dirty="0"/>
              <a:t>у.</a:t>
            </a:r>
          </a:p>
          <a:p>
            <a:pPr marL="0" indent="0">
              <a:buNone/>
            </a:pPr>
            <a:endParaRPr lang="uk-UA" sz="3200" dirty="0"/>
          </a:p>
        </p:txBody>
      </p:sp>
    </p:spTree>
    <p:extLst>
      <p:ext uri="{BB962C8B-B14F-4D97-AF65-F5344CB8AC3E}">
        <p14:creationId xmlns:p14="http://schemas.microsoft.com/office/powerpoint/2010/main" val="2672949807"/>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7601" y="815390"/>
            <a:ext cx="9550400" cy="1303867"/>
          </a:xfrm>
        </p:spPr>
        <p:txBody>
          <a:bodyPr>
            <a:normAutofit/>
          </a:bodyPr>
          <a:lstStyle/>
          <a:p>
            <a:r>
              <a:rPr lang="uk-UA" sz="3900" b="1" dirty="0"/>
              <a:t>Суб'єкт персональних даних повідомляється про (ст.12) </a:t>
            </a:r>
          </a:p>
        </p:txBody>
      </p:sp>
      <p:sp>
        <p:nvSpPr>
          <p:cNvPr id="3" name="Місце для вмісту 2"/>
          <p:cNvSpPr>
            <a:spLocks noGrp="1"/>
          </p:cNvSpPr>
          <p:nvPr>
            <p:ph idx="1"/>
          </p:nvPr>
        </p:nvSpPr>
        <p:spPr/>
        <p:txBody>
          <a:bodyPr>
            <a:normAutofit lnSpcReduction="10000"/>
          </a:bodyPr>
          <a:lstStyle/>
          <a:p>
            <a:r>
              <a:rPr lang="uk-UA" sz="3200" dirty="0"/>
              <a:t>володільця персональних даних, </a:t>
            </a:r>
          </a:p>
          <a:p>
            <a:r>
              <a:rPr lang="uk-UA" sz="3200" dirty="0"/>
              <a:t>склад та зміст зібраних персональних даних, </a:t>
            </a:r>
          </a:p>
          <a:p>
            <a:r>
              <a:rPr lang="uk-UA" sz="3200" dirty="0"/>
              <a:t>свої права, визначені цим Законом, </a:t>
            </a:r>
          </a:p>
          <a:p>
            <a:r>
              <a:rPr lang="uk-UA" sz="3200" dirty="0"/>
              <a:t>мету збору персональних даних </a:t>
            </a:r>
          </a:p>
          <a:p>
            <a:r>
              <a:rPr lang="uk-UA" sz="3200" dirty="0"/>
              <a:t>осіб, яким передаються його персональні дані</a:t>
            </a:r>
          </a:p>
        </p:txBody>
      </p:sp>
    </p:spTree>
    <p:extLst>
      <p:ext uri="{BB962C8B-B14F-4D97-AF65-F5344CB8AC3E}">
        <p14:creationId xmlns:p14="http://schemas.microsoft.com/office/powerpoint/2010/main" val="3296583238"/>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898635"/>
            <a:ext cx="9601196" cy="1261240"/>
          </a:xfrm>
        </p:spPr>
        <p:txBody>
          <a:bodyPr>
            <a:noAutofit/>
          </a:bodyPr>
          <a:lstStyle/>
          <a:p>
            <a:r>
              <a:rPr lang="uk-UA" sz="3800" b="1" dirty="0"/>
              <a:t/>
            </a:r>
            <a:br>
              <a:rPr lang="uk-UA" sz="3800" b="1" dirty="0"/>
            </a:br>
            <a:r>
              <a:rPr lang="uk-UA" sz="3800" b="1" dirty="0"/>
              <a:t>Стаття 16. Порядок доступу до персональних даних</a:t>
            </a:r>
            <a:r>
              <a:rPr lang="ru-RU" sz="3800" dirty="0"/>
              <a:t/>
            </a:r>
            <a:br>
              <a:rPr lang="ru-RU" sz="3800" dirty="0"/>
            </a:br>
            <a:endParaRPr lang="ru-RU" sz="3800" dirty="0"/>
          </a:p>
        </p:txBody>
      </p:sp>
      <p:sp>
        <p:nvSpPr>
          <p:cNvPr id="3" name="Місце для вмісту 2"/>
          <p:cNvSpPr>
            <a:spLocks noGrp="1"/>
          </p:cNvSpPr>
          <p:nvPr>
            <p:ph idx="1"/>
          </p:nvPr>
        </p:nvSpPr>
        <p:spPr/>
        <p:txBody>
          <a:bodyPr/>
          <a:lstStyle/>
          <a:p>
            <a:pPr marL="0" indent="0">
              <a:buNone/>
            </a:pPr>
            <a:endParaRPr lang="uk-UA" dirty="0"/>
          </a:p>
          <a:p>
            <a:pPr marL="0" indent="0">
              <a:buNone/>
            </a:pPr>
            <a:endParaRPr lang="uk-UA" dirty="0"/>
          </a:p>
          <a:p>
            <a:pPr marL="0" indent="0">
              <a:buNone/>
            </a:pPr>
            <a:endParaRPr lang="ru-RU" dirty="0"/>
          </a:p>
        </p:txBody>
      </p:sp>
      <p:sp>
        <p:nvSpPr>
          <p:cNvPr id="4" name="Округлений прямокутник 3"/>
          <p:cNvSpPr/>
          <p:nvPr/>
        </p:nvSpPr>
        <p:spPr>
          <a:xfrm>
            <a:off x="1623847" y="3373821"/>
            <a:ext cx="3231932" cy="1299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4000" b="0" i="0" u="none" strike="noStrike" kern="0" cap="none" spc="0" normalizeH="0" baseline="0" noProof="0" dirty="0">
                <a:ln>
                  <a:noFill/>
                </a:ln>
                <a:solidFill>
                  <a:sysClr val="windowText" lastClr="000000"/>
                </a:solidFill>
                <a:effectLst/>
                <a:uLnTx/>
                <a:uFillTx/>
              </a:rPr>
              <a:t>ЗГОДА</a:t>
            </a:r>
            <a:endParaRPr kumimoji="0" lang="ru-RU" sz="4000" b="0" i="0" u="none" strike="noStrike" kern="0" cap="none" spc="0" normalizeH="0" baseline="0" noProof="0" dirty="0">
              <a:ln>
                <a:noFill/>
              </a:ln>
              <a:solidFill>
                <a:sysClr val="windowText" lastClr="000000"/>
              </a:solidFill>
              <a:effectLst/>
              <a:uLnTx/>
              <a:uFillTx/>
            </a:endParaRPr>
          </a:p>
        </p:txBody>
      </p:sp>
      <p:sp>
        <p:nvSpPr>
          <p:cNvPr id="6" name="Овал 5"/>
          <p:cNvSpPr/>
          <p:nvPr/>
        </p:nvSpPr>
        <p:spPr>
          <a:xfrm>
            <a:off x="5470634" y="3643136"/>
            <a:ext cx="184456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0" i="0" u="none" strike="noStrike" kern="0" cap="none" spc="0" normalizeH="0" baseline="0" noProof="0" dirty="0">
                <a:ln>
                  <a:noFill/>
                </a:ln>
                <a:solidFill>
                  <a:sysClr val="windowText" lastClr="000000"/>
                </a:solidFill>
                <a:effectLst/>
                <a:uLnTx/>
                <a:uFillTx/>
              </a:rPr>
              <a:t>АБО</a:t>
            </a:r>
            <a:endParaRPr kumimoji="0" lang="ru-RU" sz="3200" b="0" i="0" u="none" strike="noStrike" kern="0" cap="none" spc="0" normalizeH="0" baseline="0" noProof="0" dirty="0">
              <a:ln>
                <a:noFill/>
              </a:ln>
              <a:solidFill>
                <a:sysClr val="windowText" lastClr="000000"/>
              </a:solidFill>
              <a:effectLst/>
              <a:uLnTx/>
              <a:uFillTx/>
            </a:endParaRPr>
          </a:p>
        </p:txBody>
      </p:sp>
      <p:sp>
        <p:nvSpPr>
          <p:cNvPr id="7" name="Округлений прямокутник 6"/>
          <p:cNvSpPr/>
          <p:nvPr/>
        </p:nvSpPr>
        <p:spPr>
          <a:xfrm>
            <a:off x="7866991" y="3373821"/>
            <a:ext cx="2682764" cy="1299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4000" b="0" i="0" u="none" strike="noStrike" kern="0" cap="none" spc="0" normalizeH="0" baseline="0" noProof="0" dirty="0">
                <a:ln>
                  <a:noFill/>
                </a:ln>
                <a:solidFill>
                  <a:sysClr val="windowText" lastClr="000000"/>
                </a:solidFill>
                <a:effectLst/>
                <a:uLnTx/>
                <a:uFillTx/>
              </a:rPr>
              <a:t>ЗАКОН</a:t>
            </a:r>
            <a:endParaRPr kumimoji="0" lang="ru-RU" sz="4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97971245"/>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У запиті зазначаються:</a:t>
            </a:r>
          </a:p>
        </p:txBody>
      </p:sp>
      <p:sp>
        <p:nvSpPr>
          <p:cNvPr id="3" name="Місце для вмісту 2"/>
          <p:cNvSpPr>
            <a:spLocks noGrp="1"/>
          </p:cNvSpPr>
          <p:nvPr>
            <p:ph idx="1"/>
          </p:nvPr>
        </p:nvSpPr>
        <p:spPr>
          <a:xfrm>
            <a:off x="1272209" y="2020068"/>
            <a:ext cx="9793356" cy="4022923"/>
          </a:xfrm>
        </p:spPr>
        <p:txBody>
          <a:bodyPr>
            <a:normAutofit fontScale="85000" lnSpcReduction="10000"/>
          </a:bodyPr>
          <a:lstStyle/>
          <a:p>
            <a:r>
              <a:rPr lang="uk-UA" dirty="0"/>
              <a:t>1) прізвище, ім'я та по батькові, місце проживання (місце перебування) і реквізити документа, що посвідчує фізичну особу, яка подає запит (для фізичної особи - заявника);</a:t>
            </a:r>
          </a:p>
          <a:p>
            <a:r>
              <a:rPr lang="uk-UA" dirty="0"/>
              <a:t>2) найменування, місцезнаходження юридичної особи, яка подає запит, посада, прізвище, ім'я та по батькові особи, яка засвідчує запит; підтвердження того, що зміст запиту відповідає повноваженням юридичної особи (для юридичної особи - заявника);</a:t>
            </a:r>
          </a:p>
          <a:p>
            <a:r>
              <a:rPr lang="uk-UA" dirty="0"/>
              <a:t>3) прізвище, ім'я та по батькові, а також інші відомості, що дають змогу ідентифікувати фізичну особу, стосовно якої робиться запит;</a:t>
            </a:r>
          </a:p>
          <a:p>
            <a:r>
              <a:rPr lang="uk-UA" dirty="0"/>
              <a:t>4) відомості про базу персональних даних, стосовно якої подається запит, чи відомості про володільця чи розпорядника персональних даних;</a:t>
            </a:r>
          </a:p>
          <a:p>
            <a:r>
              <a:rPr lang="uk-UA" dirty="0"/>
              <a:t>5) перелік персональних даних, що запитуються;</a:t>
            </a:r>
          </a:p>
          <a:p>
            <a:r>
              <a:rPr lang="uk-UA" dirty="0"/>
              <a:t>6) </a:t>
            </a:r>
            <a:r>
              <a:rPr lang="uk-UA" dirty="0">
                <a:solidFill>
                  <a:srgbClr val="FF0000"/>
                </a:solidFill>
              </a:rPr>
              <a:t>мета та/або правові підстави для запиту.</a:t>
            </a:r>
          </a:p>
          <a:p>
            <a:endParaRPr lang="ru-RU" dirty="0"/>
          </a:p>
        </p:txBody>
      </p:sp>
    </p:spTree>
    <p:extLst>
      <p:ext uri="{BB962C8B-B14F-4D97-AF65-F5344CB8AC3E}">
        <p14:creationId xmlns:p14="http://schemas.microsoft.com/office/powerpoint/2010/main" val="1566573373"/>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uk-UA" dirty="0"/>
              <a:t>стаття 21 </a:t>
            </a:r>
            <a:br>
              <a:rPr lang="uk-UA" dirty="0"/>
            </a:br>
            <a:r>
              <a:rPr lang="uk-UA" dirty="0"/>
              <a:t>Закону України «Про інформацію» </a:t>
            </a:r>
          </a:p>
        </p:txBody>
      </p:sp>
      <p:sp>
        <p:nvSpPr>
          <p:cNvPr id="3" name="Місце для вмісту 2"/>
          <p:cNvSpPr>
            <a:spLocks noGrp="1"/>
          </p:cNvSpPr>
          <p:nvPr>
            <p:ph idx="1"/>
          </p:nvPr>
        </p:nvSpPr>
        <p:spPr>
          <a:xfrm>
            <a:off x="1460031" y="2184400"/>
            <a:ext cx="9495836" cy="3964152"/>
          </a:xfrm>
        </p:spPr>
        <p:txBody>
          <a:bodyPr>
            <a:noAutofit/>
          </a:bodyPr>
          <a:lstStyle/>
          <a:p>
            <a:pPr marL="0" indent="0" algn="just">
              <a:spcBef>
                <a:spcPts val="0"/>
              </a:spcBef>
              <a:spcAft>
                <a:spcPts val="0"/>
              </a:spcAft>
              <a:buNone/>
            </a:pPr>
            <a:r>
              <a:rPr lang="uk-UA" sz="3000" dirty="0"/>
              <a:t>«</a:t>
            </a:r>
            <a:r>
              <a:rPr lang="uk-UA" sz="3000" b="1" u="sng" dirty="0"/>
              <a:t>Конфіденційною є інформація про фізичну особу</a:t>
            </a:r>
            <a:r>
              <a:rPr lang="uk-UA" sz="3000" dirty="0"/>
              <a:t>, а також інформація, доступ до якої обмежено фізичною або юридичною особою, крім суб'єктів владних повноважень. Конфіденційна інформація може поширюватися за бажанням (згодою) відповідної особи у визначеному нею порядку відповідно до передбачених нею умов, а також в інших випадках, визначених законом.»</a:t>
            </a:r>
          </a:p>
        </p:txBody>
      </p:sp>
    </p:spTree>
    <p:extLst>
      <p:ext uri="{BB962C8B-B14F-4D97-AF65-F5344CB8AC3E}">
        <p14:creationId xmlns:p14="http://schemas.microsoft.com/office/powerpoint/2010/main" val="2758806775"/>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u="sng" dirty="0">
                <a:solidFill>
                  <a:srgbClr val="FF0000"/>
                </a:solidFill>
              </a:rPr>
              <a:t>Не є конфіденційною </a:t>
            </a:r>
            <a:r>
              <a:rPr lang="uk-UA" b="1" dirty="0"/>
              <a:t>інформацією персональні дані, </a:t>
            </a:r>
          </a:p>
        </p:txBody>
      </p:sp>
      <p:sp>
        <p:nvSpPr>
          <p:cNvPr id="3" name="Місце для вмісту 2"/>
          <p:cNvSpPr>
            <a:spLocks noGrp="1"/>
          </p:cNvSpPr>
          <p:nvPr>
            <p:ph idx="1"/>
          </p:nvPr>
        </p:nvSpPr>
        <p:spPr>
          <a:xfrm>
            <a:off x="914401" y="2541166"/>
            <a:ext cx="10468302" cy="3591620"/>
          </a:xfrm>
        </p:spPr>
        <p:txBody>
          <a:bodyPr>
            <a:normAutofit/>
          </a:bodyPr>
          <a:lstStyle/>
          <a:p>
            <a:pPr algn="just">
              <a:lnSpc>
                <a:spcPct val="120000"/>
              </a:lnSpc>
              <a:spcBef>
                <a:spcPts val="0"/>
              </a:spcBef>
              <a:spcAft>
                <a:spcPts val="0"/>
              </a:spcAft>
            </a:pPr>
            <a:r>
              <a:rPr lang="uk-UA" dirty="0"/>
              <a:t>що стосуються здійснення особою, яка займає </a:t>
            </a:r>
            <a:r>
              <a:rPr lang="uk-UA" b="1" u="sng" dirty="0"/>
              <a:t>посаду, пов'язану з виконанням функцій держави або органів місцевого самоврядування, посадових або службових повноважень</a:t>
            </a:r>
          </a:p>
          <a:p>
            <a:pPr algn="just">
              <a:lnSpc>
                <a:spcPct val="120000"/>
              </a:lnSpc>
              <a:spcBef>
                <a:spcPts val="0"/>
              </a:spcBef>
              <a:spcAft>
                <a:spcPts val="0"/>
              </a:spcAft>
            </a:pPr>
            <a:r>
              <a:rPr lang="uk-UA" dirty="0"/>
              <a:t>персональні дані, зазначені </a:t>
            </a:r>
            <a:r>
              <a:rPr lang="uk-UA" b="1" u="sng" dirty="0"/>
              <a:t>у декларації </a:t>
            </a:r>
            <a:r>
              <a:rPr lang="uk-UA" dirty="0"/>
              <a:t>про майно, доходи, витрати і зобов'язання фінансового характеру</a:t>
            </a:r>
          </a:p>
          <a:p>
            <a:pPr algn="just">
              <a:lnSpc>
                <a:spcPct val="120000"/>
              </a:lnSpc>
              <a:spcBef>
                <a:spcPts val="0"/>
              </a:spcBef>
              <a:spcAft>
                <a:spcPts val="0"/>
              </a:spcAft>
            </a:pPr>
            <a:r>
              <a:rPr lang="uk-UA" dirty="0"/>
              <a:t>про отримання у будь-якій формі фізичною особою </a:t>
            </a:r>
            <a:r>
              <a:rPr lang="uk-UA" b="1" u="sng" dirty="0"/>
              <a:t>бюджетних коштів, державного чи комунального майна</a:t>
            </a:r>
            <a:r>
              <a:rPr lang="uk-UA" dirty="0"/>
              <a:t>.</a:t>
            </a:r>
          </a:p>
          <a:p>
            <a:pPr algn="just"/>
            <a:endParaRPr lang="ru-RU" dirty="0"/>
          </a:p>
        </p:txBody>
      </p:sp>
    </p:spTree>
    <p:extLst>
      <p:ext uri="{BB962C8B-B14F-4D97-AF65-F5344CB8AC3E}">
        <p14:creationId xmlns:p14="http://schemas.microsoft.com/office/powerpoint/2010/main" val="2858241656"/>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1013663"/>
            <a:ext cx="9601196" cy="1303867"/>
          </a:xfrm>
        </p:spPr>
        <p:txBody>
          <a:bodyPr>
            <a:normAutofit fontScale="90000"/>
          </a:bodyPr>
          <a:lstStyle/>
          <a:p>
            <a:pPr indent="285750" algn="l" fontAlgn="base">
              <a:spcAft>
                <a:spcPts val="0"/>
              </a:spcAft>
            </a:pPr>
            <a:r>
              <a:rPr lang="uk-UA"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uk-UA"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uk-UA"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uk-UA"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uk-UA" sz="31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стаття 25 ЗУ «Про ЗПД»</a:t>
            </a:r>
            <a:r>
              <a:rPr lang="uk-UA"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uk-UA"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uk-UA"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Дозволяється обробка персональних даних без застосування положень цього Закону, якщо така обробка здійснюється:</a:t>
            </a:r>
            <a:r>
              <a:rPr lang="ru-RU" sz="2400" dirty="0">
                <a:latin typeface="Calibri" panose="020F0502020204030204" pitchFamily="34" charset="0"/>
                <a:ea typeface="Calibri" panose="020F0502020204030204" pitchFamily="34" charset="0"/>
                <a:cs typeface="Times New Roman" panose="02020603050405020304" pitchFamily="18" charset="0"/>
              </a:rPr>
              <a:t/>
            </a:r>
            <a:br>
              <a:rPr lang="ru-RU" sz="2400" dirty="0">
                <a:latin typeface="Calibri" panose="020F0502020204030204" pitchFamily="34" charset="0"/>
                <a:ea typeface="Calibri" panose="020F0502020204030204" pitchFamily="34" charset="0"/>
                <a:cs typeface="Times New Roman" panose="02020603050405020304" pitchFamily="18" charset="0"/>
              </a:rPr>
            </a:br>
            <a:r>
              <a:rPr lang="uk-UA" sz="3100" dirty="0"/>
              <a:t>.</a:t>
            </a:r>
            <a:r>
              <a:rPr lang="ru-RU" dirty="0"/>
              <a:t/>
            </a:r>
            <a:br>
              <a:rPr lang="ru-RU" dirty="0"/>
            </a:br>
            <a:endParaRPr lang="ru-RU" dirty="0"/>
          </a:p>
        </p:txBody>
      </p:sp>
      <p:pic>
        <p:nvPicPr>
          <p:cNvPr id="4" name="Місце для вмісту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38166" y="3484179"/>
            <a:ext cx="3234289" cy="2422812"/>
          </a:xfr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994" y="3484179"/>
            <a:ext cx="5533696" cy="2422812"/>
          </a:xfrm>
          <a:prstGeom prst="rect">
            <a:avLst/>
          </a:prstGeom>
        </p:spPr>
      </p:pic>
      <p:sp>
        <p:nvSpPr>
          <p:cNvPr id="3" name="Прямокутник 2"/>
          <p:cNvSpPr/>
          <p:nvPr/>
        </p:nvSpPr>
        <p:spPr>
          <a:xfrm>
            <a:off x="1186356" y="2317530"/>
            <a:ext cx="9819288" cy="1200329"/>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uk-UA" sz="2400" b="0" i="0" u="none" strike="noStrike" kern="0" cap="none" spc="0" normalizeH="0" baseline="0" noProof="0" dirty="0">
                <a:ln>
                  <a:noFill/>
                </a:ln>
                <a:solidFill>
                  <a:sysClr val="windowText" lastClr="000000"/>
                </a:solidFill>
                <a:effectLst/>
                <a:uLnTx/>
                <a:uFillTx/>
              </a:rPr>
              <a:t>2) виключно для журналістських та творчих цілей, за умови </a:t>
            </a:r>
            <a:r>
              <a:rPr kumimoji="0" lang="uk-UA" sz="2400" b="1" i="0" u="none" strike="noStrike" kern="0" cap="none" spc="0" normalizeH="0" baseline="0" noProof="0" dirty="0">
                <a:ln>
                  <a:noFill/>
                </a:ln>
                <a:solidFill>
                  <a:sysClr val="windowText" lastClr="000000"/>
                </a:solidFill>
                <a:effectLst/>
                <a:uLnTx/>
                <a:uFillTx/>
              </a:rPr>
              <a:t>забезпечення балансу </a:t>
            </a:r>
            <a:r>
              <a:rPr kumimoji="0" lang="uk-UA" sz="2400" b="0" i="0" u="none" strike="noStrike" kern="0" cap="none" spc="0" normalizeH="0" baseline="0" noProof="0" dirty="0">
                <a:ln>
                  <a:noFill/>
                </a:ln>
                <a:solidFill>
                  <a:sysClr val="windowText" lastClr="000000"/>
                </a:solidFill>
                <a:effectLst/>
                <a:uLnTx/>
                <a:uFillTx/>
              </a:rPr>
              <a:t>між правом на повагу до особистого життя та правом на свободу вираження поглядів</a:t>
            </a:r>
          </a:p>
        </p:txBody>
      </p:sp>
    </p:spTree>
    <p:extLst>
      <p:ext uri="{BB962C8B-B14F-4D97-AF65-F5344CB8AC3E}">
        <p14:creationId xmlns:p14="http://schemas.microsoft.com/office/powerpoint/2010/main" val="3836824560"/>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a:t>СТРОКИ РОЗГЛЯДУ ЗАПИТУ</a:t>
            </a:r>
            <a:endParaRPr lang="ru-RU" sz="4000" b="1" dirty="0"/>
          </a:p>
        </p:txBody>
      </p:sp>
      <p:sp>
        <p:nvSpPr>
          <p:cNvPr id="3" name="Місце для вмісту 2"/>
          <p:cNvSpPr>
            <a:spLocks noGrp="1"/>
          </p:cNvSpPr>
          <p:nvPr>
            <p:ph idx="1"/>
          </p:nvPr>
        </p:nvSpPr>
        <p:spPr>
          <a:xfrm>
            <a:off x="1295402" y="3187552"/>
            <a:ext cx="9601196" cy="2330378"/>
          </a:xfrm>
        </p:spPr>
        <p:txBody>
          <a:bodyPr>
            <a:normAutofit/>
          </a:bodyPr>
          <a:lstStyle/>
          <a:p>
            <a:r>
              <a:rPr lang="uk-UA" sz="3600" dirty="0"/>
              <a:t>10 днів - вивчення запиту на предмет його задоволення </a:t>
            </a:r>
          </a:p>
          <a:p>
            <a:r>
              <a:rPr lang="uk-UA" sz="3600" dirty="0"/>
              <a:t>30 днів - запит задовольняється</a:t>
            </a:r>
            <a:endParaRPr lang="ru-RU" sz="3600" dirty="0"/>
          </a:p>
        </p:txBody>
      </p:sp>
    </p:spTree>
    <p:extLst>
      <p:ext uri="{BB962C8B-B14F-4D97-AF65-F5344CB8AC3E}">
        <p14:creationId xmlns:p14="http://schemas.microsoft.com/office/powerpoint/2010/main" val="199042601"/>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300656" y="725215"/>
            <a:ext cx="9601196" cy="1069718"/>
          </a:xfrm>
        </p:spPr>
        <p:txBody>
          <a:bodyPr>
            <a:noAutofit/>
          </a:bodyPr>
          <a:lstStyle/>
          <a:p>
            <a:pPr algn="l"/>
            <a:r>
              <a:rPr lang="uk-UA" sz="9600" b="1" dirty="0">
                <a:solidFill>
                  <a:srgbClr val="FF0000"/>
                </a:solidFill>
              </a:rPr>
              <a:t>!!!</a:t>
            </a:r>
            <a:endParaRPr lang="ru-RU" sz="9600" b="1" dirty="0">
              <a:solidFill>
                <a:srgbClr val="FF0000"/>
              </a:solidFill>
            </a:endParaRPr>
          </a:p>
        </p:txBody>
      </p:sp>
      <p:sp>
        <p:nvSpPr>
          <p:cNvPr id="3" name="Місце для вмісту 2"/>
          <p:cNvSpPr>
            <a:spLocks noGrp="1"/>
          </p:cNvSpPr>
          <p:nvPr>
            <p:ph idx="1"/>
          </p:nvPr>
        </p:nvSpPr>
        <p:spPr>
          <a:xfrm>
            <a:off x="1300655" y="1913467"/>
            <a:ext cx="9248811" cy="4203553"/>
          </a:xfrm>
        </p:spPr>
        <p:txBody>
          <a:bodyPr>
            <a:noAutofit/>
          </a:bodyPr>
          <a:lstStyle/>
          <a:p>
            <a:pPr marL="0" indent="0" algn="just">
              <a:buNone/>
            </a:pPr>
            <a:r>
              <a:rPr lang="uk-UA" sz="3600" dirty="0"/>
              <a:t>Суб'єкт персональних даних має право на одержання </a:t>
            </a:r>
            <a:r>
              <a:rPr lang="uk-UA" sz="3600" u="sng" dirty="0">
                <a:solidFill>
                  <a:srgbClr val="FF0000"/>
                </a:solidFill>
              </a:rPr>
              <a:t>будь-яких відомостей про себе</a:t>
            </a:r>
            <a:r>
              <a:rPr lang="uk-UA" sz="3600" dirty="0">
                <a:solidFill>
                  <a:srgbClr val="FF0000"/>
                </a:solidFill>
              </a:rPr>
              <a:t> </a:t>
            </a:r>
            <a:r>
              <a:rPr lang="uk-UA" sz="3600" dirty="0"/>
              <a:t>у </a:t>
            </a:r>
            <a:r>
              <a:rPr lang="uk-UA" sz="3600" u="sng" dirty="0">
                <a:solidFill>
                  <a:srgbClr val="FF0000"/>
                </a:solidFill>
              </a:rPr>
              <a:t>будь-якого суб'єкта</a:t>
            </a:r>
            <a:r>
              <a:rPr lang="uk-UA" sz="3600" dirty="0"/>
              <a:t> відносин, пов'язаних з персональними даними, за умови надання інформації, визначеної у пункті 1 частини четвертої цієї статті, крім випадків, установлених законом.</a:t>
            </a:r>
          </a:p>
        </p:txBody>
      </p:sp>
    </p:spTree>
    <p:extLst>
      <p:ext uri="{BB962C8B-B14F-4D97-AF65-F5344CB8AC3E}">
        <p14:creationId xmlns:p14="http://schemas.microsoft.com/office/powerpoint/2010/main" val="72677996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Європейська конвенція про захист прав людини і основоположних свобод 1950 </a:t>
            </a:r>
          </a:p>
        </p:txBody>
      </p:sp>
      <p:sp>
        <p:nvSpPr>
          <p:cNvPr id="3" name="Місце для вмісту 2"/>
          <p:cNvSpPr>
            <a:spLocks noGrp="1"/>
          </p:cNvSpPr>
          <p:nvPr>
            <p:ph idx="1"/>
          </p:nvPr>
        </p:nvSpPr>
        <p:spPr/>
        <p:txBody>
          <a:bodyPr>
            <a:normAutofit fontScale="92500" lnSpcReduction="10000"/>
          </a:bodyPr>
          <a:lstStyle/>
          <a:p>
            <a:pPr marL="0" indent="0">
              <a:buNone/>
            </a:pPr>
            <a:r>
              <a:rPr lang="uk-UA" dirty="0"/>
              <a:t>Стаття 8 </a:t>
            </a:r>
            <a:r>
              <a:rPr lang="uk-UA" u="sng" dirty="0"/>
              <a:t/>
            </a:r>
            <a:br>
              <a:rPr lang="uk-UA" u="sng" dirty="0"/>
            </a:br>
            <a:r>
              <a:rPr lang="uk-UA" u="sng" dirty="0"/>
              <a:t>Право на повагу до приватного і сімейного життя</a:t>
            </a:r>
          </a:p>
          <a:p>
            <a:pPr marL="0" indent="0">
              <a:buNone/>
            </a:pPr>
            <a:r>
              <a:rPr lang="uk-UA" dirty="0"/>
              <a:t>1. Кожен має право на повагу до свого приватного і сімейного життя, до свого житла і кореспонденції.</a:t>
            </a:r>
          </a:p>
          <a:p>
            <a:pPr marL="0" indent="0">
              <a:buNone/>
            </a:pPr>
            <a:r>
              <a:rPr lang="uk-UA" dirty="0"/>
              <a:t>2. Органи державної влади не можуть втручатись у здійснення цього права, за винятком випадків, коли втручання здійснюється згідно із законом і є необхідним у демократичному суспільстві в інтересах національної та громадської безпеки чи економічного добробуту країни, для запобігання заворушенням чи злочинам, для захисту здоров’я чи моралі або для захисту прав і свобод інших осіб.</a:t>
            </a:r>
          </a:p>
          <a:p>
            <a:pPr marL="0" indent="0">
              <a:buNone/>
            </a:pPr>
            <a:endParaRPr lang="ru-RU" dirty="0"/>
          </a:p>
        </p:txBody>
      </p:sp>
    </p:spTree>
    <p:extLst>
      <p:ext uri="{BB962C8B-B14F-4D97-AF65-F5344CB8AC3E}">
        <p14:creationId xmlns:p14="http://schemas.microsoft.com/office/powerpoint/2010/main" val="2680125173"/>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0504" y="675860"/>
            <a:ext cx="8971722" cy="771599"/>
          </a:xfrm>
        </p:spPr>
        <p:txBody>
          <a:bodyPr/>
          <a:lstStyle/>
          <a:p>
            <a:pPr algn="l"/>
            <a:r>
              <a:rPr lang="uk-UA" b="1" u="sng" dirty="0"/>
              <a:t>Принцип прозорості обробки</a:t>
            </a:r>
          </a:p>
        </p:txBody>
      </p:sp>
      <p:sp>
        <p:nvSpPr>
          <p:cNvPr id="3" name="Объект 2"/>
          <p:cNvSpPr>
            <a:spLocks noGrp="1"/>
          </p:cNvSpPr>
          <p:nvPr>
            <p:ph idx="1"/>
          </p:nvPr>
        </p:nvSpPr>
        <p:spPr>
          <a:xfrm>
            <a:off x="1126435" y="1336969"/>
            <a:ext cx="9753600" cy="3207321"/>
          </a:xfrm>
        </p:spPr>
        <p:txBody>
          <a:bodyPr>
            <a:normAutofit/>
          </a:bodyPr>
          <a:lstStyle/>
          <a:p>
            <a:pPr>
              <a:spcAft>
                <a:spcPts val="600"/>
              </a:spcAft>
            </a:pPr>
            <a:r>
              <a:rPr lang="uk-UA" dirty="0"/>
              <a:t>Інформування суб’єктів персональних даних до початку процедури обробки, принаймні, про мету, про особу володільця та про його адресу. </a:t>
            </a:r>
          </a:p>
          <a:p>
            <a:pPr>
              <a:spcAft>
                <a:spcPts val="600"/>
              </a:spcAft>
            </a:pPr>
            <a:r>
              <a:rPr lang="uk-UA" dirty="0"/>
              <a:t>Процедуру обробки не може бути засекречено та утаємничено (якщо інше не встановлено законом). </a:t>
            </a:r>
          </a:p>
          <a:p>
            <a:pPr>
              <a:spcAft>
                <a:spcPts val="600"/>
              </a:spcAft>
            </a:pPr>
            <a:r>
              <a:rPr lang="uk-UA" dirty="0"/>
              <a:t>Суб’єкти персональних даних мають право на доступ до своїх даних</a:t>
            </a:r>
            <a:r>
              <a:rPr lang="ru-RU" dirty="0"/>
              <a:t>. </a:t>
            </a:r>
            <a:endParaRPr lang="uk-UA" dirty="0"/>
          </a:p>
        </p:txBody>
      </p:sp>
      <p:sp>
        <p:nvSpPr>
          <p:cNvPr id="4" name="Прямокутник 6"/>
          <p:cNvSpPr/>
          <p:nvPr/>
        </p:nvSpPr>
        <p:spPr>
          <a:xfrm>
            <a:off x="1398578" y="4387145"/>
            <a:ext cx="9209314" cy="15714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5" name="Прямокутник 8"/>
          <p:cNvSpPr/>
          <p:nvPr/>
        </p:nvSpPr>
        <p:spPr>
          <a:xfrm>
            <a:off x="1656522" y="4687910"/>
            <a:ext cx="8722406" cy="138499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2800" b="0" i="0" u="none" strike="noStrike" kern="0" cap="none" spc="0" normalizeH="0" baseline="0" noProof="0" dirty="0">
                <a:ln>
                  <a:noFill/>
                </a:ln>
                <a:solidFill>
                  <a:sysClr val="windowText" lastClr="000000"/>
                </a:solidFill>
                <a:effectLst/>
                <a:uLnTx/>
                <a:uFillTx/>
              </a:rPr>
              <a:t>ЄСПЛ</a:t>
            </a:r>
          </a:p>
          <a:p>
            <a:pPr marL="0" marR="0" lvl="0" indent="0" defTabSz="914400" eaLnBrk="1" fontAlgn="auto" latinLnBrk="0" hangingPunct="1">
              <a:lnSpc>
                <a:spcPct val="100000"/>
              </a:lnSpc>
              <a:spcBef>
                <a:spcPts val="0"/>
              </a:spcBef>
              <a:spcAft>
                <a:spcPts val="0"/>
              </a:spcAft>
              <a:buClrTx/>
              <a:buSzTx/>
              <a:buFontTx/>
              <a:buNone/>
              <a:tabLst/>
              <a:defRPr/>
            </a:pPr>
            <a:r>
              <a:rPr kumimoji="0" lang="uk-UA" sz="2800" b="0" i="0" u="none" strike="noStrike" kern="0" cap="none" spc="0" normalizeH="0" baseline="0" noProof="0" dirty="0">
                <a:ln>
                  <a:noFill/>
                </a:ln>
                <a:solidFill>
                  <a:sysClr val="windowText" lastClr="000000"/>
                </a:solidFill>
                <a:effectLst/>
                <a:uLnTx/>
                <a:uFillTx/>
              </a:rPr>
              <a:t>Справи «Хараламбі проти Румунії» та </a:t>
            </a:r>
          </a:p>
          <a:p>
            <a:pPr marL="0" marR="0" lvl="0" indent="0" defTabSz="914400" eaLnBrk="1" fontAlgn="auto" latinLnBrk="0" hangingPunct="1">
              <a:lnSpc>
                <a:spcPct val="100000"/>
              </a:lnSpc>
              <a:spcBef>
                <a:spcPts val="0"/>
              </a:spcBef>
              <a:spcAft>
                <a:spcPts val="0"/>
              </a:spcAft>
              <a:buClrTx/>
              <a:buSzTx/>
              <a:buFontTx/>
              <a:buNone/>
              <a:tabLst/>
              <a:defRPr/>
            </a:pPr>
            <a:r>
              <a:rPr kumimoji="0" lang="uk-UA" sz="2800" b="0" i="0" u="none" strike="noStrike" kern="0" cap="none" spc="0" normalizeH="0" baseline="0" noProof="0" dirty="0">
                <a:ln>
                  <a:noFill/>
                </a:ln>
                <a:solidFill>
                  <a:sysClr val="windowText" lastClr="000000"/>
                </a:solidFill>
                <a:effectLst/>
                <a:uLnTx/>
                <a:uFillTx/>
              </a:rPr>
              <a:t>               «</a:t>
            </a:r>
            <a:r>
              <a:rPr kumimoji="0" lang="en-US" sz="2800" b="0" i="0" u="none" strike="noStrike" kern="0" cap="none" spc="0" normalizeH="0" baseline="0" noProof="0" dirty="0">
                <a:ln>
                  <a:noFill/>
                </a:ln>
                <a:solidFill>
                  <a:sysClr val="windowText" lastClr="000000"/>
                </a:solidFill>
                <a:effectLst/>
                <a:uLnTx/>
                <a:uFillTx/>
              </a:rPr>
              <a:t>K.</a:t>
            </a:r>
            <a:r>
              <a:rPr kumimoji="0" lang="uk-UA" sz="2800" b="0" i="0" u="none" strike="noStrike" kern="0" cap="none" spc="0" normalizeH="0" baseline="0" noProof="0" dirty="0">
                <a:ln>
                  <a:noFill/>
                </a:ln>
                <a:solidFill>
                  <a:sysClr val="windowText" lastClr="000000"/>
                </a:solidFill>
                <a:effectLst/>
                <a:uLnTx/>
                <a:uFillTx/>
              </a:rPr>
              <a:t>Х. та інші проти Словаччини»</a:t>
            </a:r>
          </a:p>
        </p:txBody>
      </p:sp>
    </p:spTree>
    <p:extLst>
      <p:ext uri="{BB962C8B-B14F-4D97-AF65-F5344CB8AC3E}">
        <p14:creationId xmlns:p14="http://schemas.microsoft.com/office/powerpoint/2010/main" val="1327744015"/>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latin typeface="Mistral" panose="03090702030407020403" pitchFamily="66" charset="0"/>
              </a:rPr>
              <a:t>Стаття 8. Права суб'єкта </a:t>
            </a:r>
            <a:br>
              <a:rPr lang="uk-UA" dirty="0">
                <a:latin typeface="Mistral" panose="03090702030407020403" pitchFamily="66" charset="0"/>
              </a:rPr>
            </a:br>
            <a:r>
              <a:rPr lang="uk-UA" dirty="0">
                <a:latin typeface="Mistral" panose="03090702030407020403" pitchFamily="66" charset="0"/>
              </a:rPr>
              <a:t>персональних даних</a:t>
            </a:r>
          </a:p>
        </p:txBody>
      </p:sp>
      <p:sp>
        <p:nvSpPr>
          <p:cNvPr id="3" name="Місце для вмісту 2"/>
          <p:cNvSpPr>
            <a:spLocks noGrp="1"/>
          </p:cNvSpPr>
          <p:nvPr>
            <p:ph idx="1"/>
          </p:nvPr>
        </p:nvSpPr>
        <p:spPr>
          <a:xfrm>
            <a:off x="1460031" y="2119256"/>
            <a:ext cx="9286993" cy="3875143"/>
          </a:xfrm>
        </p:spPr>
        <p:txBody>
          <a:bodyPr>
            <a:normAutofit fontScale="85000" lnSpcReduction="20000"/>
          </a:bodyPr>
          <a:lstStyle/>
          <a:p>
            <a:pPr>
              <a:buFont typeface="Wingdings" panose="05000000000000000000" pitchFamily="2" charset="2"/>
              <a:buChar char="ü"/>
            </a:pPr>
            <a:r>
              <a:rPr lang="uk-UA" i="1" dirty="0"/>
              <a:t>	</a:t>
            </a:r>
            <a:r>
              <a:rPr lang="uk-UA" i="1" dirty="0">
                <a:solidFill>
                  <a:srgbClr val="FF0000"/>
                </a:solidFill>
                <a:latin typeface="Franklin Gothic Demi" panose="020B0703020102020204" pitchFamily="34" charset="0"/>
              </a:rPr>
              <a:t>знати</a:t>
            </a:r>
            <a:r>
              <a:rPr lang="uk-UA" i="1" dirty="0">
                <a:latin typeface="Franklin Gothic Demi" panose="020B0703020102020204" pitchFamily="34" charset="0"/>
              </a:rPr>
              <a:t> про джерела збирання, місцезнаходження своїх персональних даних, мету їх обробки, місцезнаходження або місце проживання (перебування) володільця чи розпорядника персональних даних або дати відповідне доручення щодо отримання цієї інформації уповноваженим ним особам, крім випадків, встановлених законом;</a:t>
            </a:r>
          </a:p>
          <a:p>
            <a:pPr>
              <a:lnSpc>
                <a:spcPct val="100000"/>
              </a:lnSpc>
              <a:buFont typeface="Wingdings" panose="05000000000000000000" pitchFamily="2" charset="2"/>
              <a:buChar char="ü"/>
            </a:pPr>
            <a:r>
              <a:rPr lang="uk-UA" i="1" dirty="0">
                <a:latin typeface="Franklin Gothic Demi" panose="020B0703020102020204" pitchFamily="34" charset="0"/>
              </a:rPr>
              <a:t>	</a:t>
            </a:r>
            <a:r>
              <a:rPr lang="uk-UA" i="1" dirty="0">
                <a:solidFill>
                  <a:srgbClr val="FF0000"/>
                </a:solidFill>
                <a:latin typeface="Franklin Gothic Demi" panose="020B0703020102020204" pitchFamily="34" charset="0"/>
              </a:rPr>
              <a:t>отримувати</a:t>
            </a:r>
            <a:r>
              <a:rPr lang="uk-UA" i="1" dirty="0">
                <a:latin typeface="Franklin Gothic Demi" panose="020B0703020102020204" pitchFamily="34" charset="0"/>
              </a:rPr>
              <a:t> інформацію про умови надання доступу до персональних даних, зокрема інформацію про третіх осіб, яким передаються його персональні дані;</a:t>
            </a:r>
          </a:p>
          <a:p>
            <a:pPr>
              <a:lnSpc>
                <a:spcPct val="110000"/>
              </a:lnSpc>
              <a:buFont typeface="Wingdings" panose="05000000000000000000" pitchFamily="2" charset="2"/>
              <a:buChar char="ü"/>
            </a:pPr>
            <a:r>
              <a:rPr lang="uk-UA" i="1" dirty="0">
                <a:latin typeface="Franklin Gothic Demi" panose="020B0703020102020204" pitchFamily="34" charset="0"/>
              </a:rPr>
              <a:t>	</a:t>
            </a:r>
            <a:r>
              <a:rPr lang="uk-UA" i="1" dirty="0">
                <a:solidFill>
                  <a:srgbClr val="FF0000"/>
                </a:solidFill>
                <a:latin typeface="Franklin Gothic Demi" panose="020B0703020102020204" pitchFamily="34" charset="0"/>
              </a:rPr>
              <a:t>мати доступ</a:t>
            </a:r>
            <a:r>
              <a:rPr lang="uk-UA" i="1" dirty="0">
                <a:latin typeface="Franklin Gothic Demi" panose="020B0703020102020204" pitchFamily="34" charset="0"/>
              </a:rPr>
              <a:t> до своїх персональних даних;</a:t>
            </a:r>
          </a:p>
          <a:p>
            <a:pPr>
              <a:lnSpc>
                <a:spcPct val="110000"/>
              </a:lnSpc>
              <a:buFont typeface="Wingdings" panose="05000000000000000000" pitchFamily="2" charset="2"/>
              <a:buChar char="ü"/>
            </a:pPr>
            <a:r>
              <a:rPr lang="uk-UA" i="1" dirty="0">
                <a:latin typeface="Franklin Gothic Demi" panose="020B0703020102020204" pitchFamily="34" charset="0"/>
              </a:rPr>
              <a:t>	</a:t>
            </a:r>
            <a:r>
              <a:rPr lang="uk-UA" i="1" dirty="0">
                <a:solidFill>
                  <a:srgbClr val="FF0000"/>
                </a:solidFill>
                <a:latin typeface="Franklin Gothic Demi" panose="020B0703020102020204" pitchFamily="34" charset="0"/>
              </a:rPr>
              <a:t>отримувати </a:t>
            </a:r>
            <a:r>
              <a:rPr lang="uk-UA" i="1" dirty="0">
                <a:latin typeface="Franklin Gothic Demi" panose="020B0703020102020204" pitchFamily="34" charset="0"/>
              </a:rPr>
              <a:t>не пізніш як за тридцять календарних днів з дня надходження запиту, крім випадків, передбачених законом, відповідь про те, чи обробляються його персональні дані, а також отримувати зміст таких персональних даних;</a:t>
            </a:r>
          </a:p>
          <a:p>
            <a:pPr marL="0" indent="0">
              <a:buNone/>
            </a:pPr>
            <a:endParaRPr lang="uk-UA" dirty="0"/>
          </a:p>
        </p:txBody>
      </p:sp>
    </p:spTree>
    <p:extLst>
      <p:ext uri="{BB962C8B-B14F-4D97-AF65-F5344CB8AC3E}">
        <p14:creationId xmlns:p14="http://schemas.microsoft.com/office/powerpoint/2010/main" val="2757769896"/>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44133" y="1122270"/>
            <a:ext cx="8991600" cy="3318936"/>
          </a:xfrm>
        </p:spPr>
        <p:txBody>
          <a:bodyPr>
            <a:noAutofit/>
          </a:bodyPr>
          <a:lstStyle/>
          <a:p>
            <a:pPr marL="0" indent="0" algn="just">
              <a:buNone/>
            </a:pPr>
            <a:r>
              <a:rPr lang="uk-UA" sz="3600" dirty="0"/>
              <a:t>Володільці, розпорядники персональних даних та треті особи </a:t>
            </a:r>
          </a:p>
          <a:p>
            <a:pPr marL="0" indent="0" algn="just">
              <a:buNone/>
            </a:pPr>
            <a:r>
              <a:rPr lang="uk-UA" sz="3600" b="1" u="sng" dirty="0"/>
              <a:t>зобов’язані забезпечити захист </a:t>
            </a:r>
            <a:r>
              <a:rPr lang="uk-UA" sz="3600" dirty="0"/>
              <a:t>цих даних від випадкових втрати або знищення, від незаконної обробки, у тому числі незаконного знищення чи доступу до персональних даних.</a:t>
            </a:r>
          </a:p>
        </p:txBody>
      </p:sp>
    </p:spTree>
    <p:extLst>
      <p:ext uri="{BB962C8B-B14F-4D97-AF65-F5344CB8AC3E}">
        <p14:creationId xmlns:p14="http://schemas.microsoft.com/office/powerpoint/2010/main" val="3852880228"/>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000" dirty="0"/>
              <a:t>Стаття 188-39. Порушення законодавства у сфері захисту персональних даних КУпАП</a:t>
            </a:r>
          </a:p>
        </p:txBody>
      </p:sp>
      <p:sp>
        <p:nvSpPr>
          <p:cNvPr id="3" name="Місце для вмісту 2"/>
          <p:cNvSpPr>
            <a:spLocks noGrp="1"/>
          </p:cNvSpPr>
          <p:nvPr>
            <p:ph idx="1"/>
          </p:nvPr>
        </p:nvSpPr>
        <p:spPr>
          <a:xfrm>
            <a:off x="1286934" y="2167466"/>
            <a:ext cx="9906000" cy="3589869"/>
          </a:xfrm>
        </p:spPr>
        <p:txBody>
          <a:bodyPr>
            <a:noAutofit/>
          </a:bodyPr>
          <a:lstStyle/>
          <a:p>
            <a:r>
              <a:rPr lang="uk-UA" sz="2000" dirty="0"/>
              <a:t>Неповідомлення або несвоєчасне повідомлення Уповноваженого Верховної Ради України з прав людини про обробку персональних даних або про зміну відомостей, які підлягають повідомленню згідно із законом, повідомлення неповних чи недостовірних відомостей (100-200 </a:t>
            </a:r>
            <a:r>
              <a:rPr lang="uk-UA" sz="2000" dirty="0" err="1"/>
              <a:t>нмд</a:t>
            </a:r>
            <a:r>
              <a:rPr lang="uk-UA" sz="2000" dirty="0"/>
              <a:t>)</a:t>
            </a:r>
          </a:p>
          <a:p>
            <a:r>
              <a:rPr lang="uk-UA" sz="2000" dirty="0"/>
              <a:t>Невиконання законних вимог (приписів) Уповноваженого Верховної Ради України з прав людини або визначених ним посадових осіб секретаріату Уповноваженого Верховної Ради України з прав людини щодо запобігання або усунення порушень законодавства про захист персональних даних (300-1000 </a:t>
            </a:r>
            <a:r>
              <a:rPr lang="uk-UA" sz="2000" dirty="0" err="1"/>
              <a:t>нмд</a:t>
            </a:r>
            <a:r>
              <a:rPr lang="uk-UA" sz="2000" dirty="0"/>
              <a:t>)</a:t>
            </a:r>
          </a:p>
          <a:p>
            <a:r>
              <a:rPr lang="uk-UA" sz="2000" dirty="0"/>
              <a:t>Недодержання встановленого законодавством про захист персональних даних порядку захисту персональних даних, що призвело до незаконного доступу до них або порушення прав суб’єкта персональних даних (300-1000 </a:t>
            </a:r>
            <a:r>
              <a:rPr lang="uk-UA" sz="2000" dirty="0" err="1"/>
              <a:t>нмд</a:t>
            </a:r>
            <a:r>
              <a:rPr lang="uk-UA" sz="2000" dirty="0"/>
              <a:t>)</a:t>
            </a:r>
          </a:p>
          <a:p>
            <a:endParaRPr lang="uk-UA" sz="2200" dirty="0"/>
          </a:p>
        </p:txBody>
      </p:sp>
    </p:spTree>
    <p:extLst>
      <p:ext uri="{BB962C8B-B14F-4D97-AF65-F5344CB8AC3E}">
        <p14:creationId xmlns:p14="http://schemas.microsoft.com/office/powerpoint/2010/main" val="2683743269"/>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3733" y="788276"/>
            <a:ext cx="9973734" cy="1481957"/>
          </a:xfrm>
        </p:spPr>
        <p:txBody>
          <a:bodyPr>
            <a:noAutofit/>
          </a:bodyPr>
          <a:lstStyle/>
          <a:p>
            <a:r>
              <a:rPr lang="uk-UA" sz="3400" b="1" dirty="0"/>
              <a:t>Стаття 188-40. Невиконання законних вимог Уповноваженого Верховної Ради України з прав людини</a:t>
            </a:r>
          </a:p>
        </p:txBody>
      </p:sp>
      <p:sp>
        <p:nvSpPr>
          <p:cNvPr id="3" name="Місце для вмісту 2"/>
          <p:cNvSpPr>
            <a:spLocks noGrp="1"/>
          </p:cNvSpPr>
          <p:nvPr>
            <p:ph idx="1"/>
          </p:nvPr>
        </p:nvSpPr>
        <p:spPr>
          <a:xfrm>
            <a:off x="1295400" y="2556931"/>
            <a:ext cx="9929647" cy="3433965"/>
          </a:xfrm>
        </p:spPr>
        <p:txBody>
          <a:bodyPr/>
          <a:lstStyle/>
          <a:p>
            <a:pPr marL="0" indent="0">
              <a:buNone/>
            </a:pPr>
            <a:r>
              <a:rPr lang="uk-UA" sz="2800" dirty="0"/>
              <a:t>Невиконання законних вимог Уповноваженого Верховної Ради України з прав людини або представників Уповноваженого Верховної Ради України з прав людини -</a:t>
            </a:r>
          </a:p>
          <a:p>
            <a:pPr marL="0" indent="0">
              <a:buNone/>
            </a:pPr>
            <a:r>
              <a:rPr lang="uk-UA" sz="2800" dirty="0"/>
              <a:t>тягне за собою накладення штрафу на посадових осіб, громадян - суб'єктів підприємницької діяльності від ста до двохсот неоподатковуваних мінімумів доходів громадян.</a:t>
            </a:r>
          </a:p>
          <a:p>
            <a:endParaRPr lang="ru-RU" dirty="0"/>
          </a:p>
        </p:txBody>
      </p:sp>
    </p:spTree>
    <p:extLst>
      <p:ext uri="{BB962C8B-B14F-4D97-AF65-F5344CB8AC3E}">
        <p14:creationId xmlns:p14="http://schemas.microsoft.com/office/powerpoint/2010/main" val="998718204"/>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pic>
        <p:nvPicPr>
          <p:cNvPr id="4" name="Місце для вмісту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443130" y="728664"/>
            <a:ext cx="4847311" cy="1510039"/>
          </a:xfrm>
        </p:spPr>
      </p:pic>
      <p:sp>
        <p:nvSpPr>
          <p:cNvPr id="5" name="Прямокутник 4"/>
          <p:cNvSpPr/>
          <p:nvPr/>
        </p:nvSpPr>
        <p:spPr>
          <a:xfrm>
            <a:off x="1658681" y="2762410"/>
            <a:ext cx="5088960"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a:ln>
                  <a:noFill/>
                </a:ln>
                <a:solidFill>
                  <a:sysClr val="windowText" lastClr="000000"/>
                </a:solidFill>
                <a:effectLst/>
                <a:uLnTx/>
                <a:uFillTx/>
              </a:rPr>
              <a:t>Email: </a:t>
            </a:r>
            <a:r>
              <a:rPr kumimoji="0" lang="es-ES" sz="2800" b="1" i="0" u="none" strike="noStrike" kern="0" cap="none" spc="0" normalizeH="0" baseline="0" noProof="0" dirty="0">
                <a:ln>
                  <a:noFill/>
                </a:ln>
                <a:solidFill>
                  <a:sysClr val="windowText" lastClr="000000"/>
                </a:solidFill>
                <a:effectLst/>
                <a:uLnTx/>
                <a:uFillTx/>
                <a:hlinkClick r:id="rId5"/>
              </a:rPr>
              <a:t>hotline@ombudsman.gov.ua</a:t>
            </a:r>
            <a:endParaRPr kumimoji="0" lang="uk-UA" sz="2800" b="1" i="0" u="none" strike="noStrike" kern="0" cap="none" spc="0" normalizeH="0" baseline="0" noProof="0" dirty="0">
              <a:ln>
                <a:noFill/>
              </a:ln>
              <a:solidFill>
                <a:sysClr val="windowText" lastClr="000000"/>
              </a:solidFill>
              <a:effectLst/>
              <a:uLnTx/>
              <a:uFillTx/>
            </a:endParaRPr>
          </a:p>
        </p:txBody>
      </p:sp>
      <p:sp>
        <p:nvSpPr>
          <p:cNvPr id="6" name="Прямокутник 5"/>
          <p:cNvSpPr/>
          <p:nvPr/>
        </p:nvSpPr>
        <p:spPr>
          <a:xfrm>
            <a:off x="6936828" y="2643387"/>
            <a:ext cx="4286498"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a:ln>
                  <a:noFill/>
                </a:ln>
                <a:solidFill>
                  <a:sysClr val="windowText" lastClr="000000"/>
                </a:solidFill>
                <a:effectLst/>
                <a:uLnTx/>
                <a:uFillTx/>
              </a:rPr>
              <a:t>Адреса: </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a:ln>
                  <a:noFill/>
                </a:ln>
                <a:solidFill>
                  <a:sysClr val="windowText" lastClr="000000"/>
                </a:solidFill>
                <a:effectLst/>
                <a:uLnTx/>
                <a:uFillTx/>
              </a:rPr>
              <a:t>01008, м. Київ-08, </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err="1">
                <a:ln>
                  <a:noFill/>
                </a:ln>
                <a:solidFill>
                  <a:sysClr val="windowText" lastClr="000000"/>
                </a:solidFill>
                <a:effectLst/>
                <a:uLnTx/>
                <a:uFillTx/>
              </a:rPr>
              <a:t>вул</a:t>
            </a:r>
            <a:r>
              <a:rPr kumimoji="0" lang="ru-RU" sz="2400" b="1" i="0" u="none" strike="noStrike" kern="0" cap="none" spc="0" normalizeH="0" baseline="0" noProof="0" dirty="0">
                <a:ln>
                  <a:noFill/>
                </a:ln>
                <a:solidFill>
                  <a:sysClr val="windowText" lastClr="000000"/>
                </a:solidFill>
                <a:effectLst/>
                <a:uLnTx/>
                <a:uFillTx/>
              </a:rPr>
              <a:t>. </a:t>
            </a:r>
            <a:r>
              <a:rPr kumimoji="0" lang="ru-RU" sz="2400" b="1" i="0" u="none" strike="noStrike" kern="0" cap="none" spc="0" normalizeH="0" baseline="0" noProof="0" dirty="0" err="1">
                <a:ln>
                  <a:noFill/>
                </a:ln>
                <a:solidFill>
                  <a:sysClr val="windowText" lastClr="000000"/>
                </a:solidFill>
                <a:effectLst/>
                <a:uLnTx/>
                <a:uFillTx/>
              </a:rPr>
              <a:t>Інститутська</a:t>
            </a:r>
            <a:r>
              <a:rPr kumimoji="0" lang="ru-RU" sz="2400" b="1" i="0" u="none" strike="noStrike" kern="0" cap="none" spc="0" normalizeH="0" baseline="0" noProof="0" dirty="0">
                <a:ln>
                  <a:noFill/>
                </a:ln>
                <a:solidFill>
                  <a:sysClr val="windowText" lastClr="000000"/>
                </a:solidFill>
                <a:effectLst/>
                <a:uLnTx/>
                <a:uFillTx/>
              </a:rPr>
              <a:t>, 21/8</a:t>
            </a:r>
          </a:p>
        </p:txBody>
      </p:sp>
      <p:sp>
        <p:nvSpPr>
          <p:cNvPr id="7" name="Прямокутник 6"/>
          <p:cNvSpPr/>
          <p:nvPr/>
        </p:nvSpPr>
        <p:spPr>
          <a:xfrm>
            <a:off x="2096813" y="3989050"/>
            <a:ext cx="8387255" cy="172354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2800" b="1" i="0" u="sng" strike="noStrike" kern="0" cap="none" spc="0" normalizeH="0" baseline="0" noProof="0" dirty="0">
                <a:ln>
                  <a:noFill/>
                </a:ln>
                <a:solidFill>
                  <a:sysClr val="windowText" lastClr="000000"/>
                </a:solidFill>
                <a:effectLst/>
                <a:uLnTx/>
                <a:uFillTx/>
              </a:rPr>
              <a:t>Довідки з питань захисту персональних даних: </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2600" b="1" i="0" u="none" strike="noStrike" kern="0" cap="none" spc="0" normalizeH="0" baseline="0" noProof="0" dirty="0">
                <a:ln>
                  <a:noFill/>
                </a:ln>
                <a:solidFill>
                  <a:sysClr val="windowText" lastClr="000000"/>
                </a:solidFill>
                <a:effectLst/>
                <a:uLnTx/>
                <a:uFillTx/>
              </a:rPr>
              <a:t>тел.: 044-253-11-35</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2600" b="1" i="0" u="none" strike="noStrike" kern="0" cap="none" spc="0" normalizeH="0" baseline="0" noProof="0" dirty="0">
                <a:ln>
                  <a:noFill/>
                </a:ln>
                <a:solidFill>
                  <a:sysClr val="windowText" lastClr="000000"/>
                </a:solidFill>
                <a:effectLst/>
                <a:uLnTx/>
                <a:uFillTx/>
              </a:rPr>
              <a:t>тел.: 044-253-53-94</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2600" b="1" i="0" u="none" strike="noStrike" kern="0" cap="none" spc="0" normalizeH="0" baseline="0" noProof="0" dirty="0">
                <a:ln>
                  <a:noFill/>
                </a:ln>
                <a:solidFill>
                  <a:sysClr val="windowText" lastClr="000000"/>
                </a:solidFill>
                <a:effectLst/>
                <a:uLnTx/>
                <a:uFillTx/>
              </a:rPr>
              <a:t>тел.: 044-253-81-94</a:t>
            </a:r>
          </a:p>
        </p:txBody>
      </p:sp>
    </p:spTree>
    <p:extLst>
      <p:ext uri="{BB962C8B-B14F-4D97-AF65-F5344CB8AC3E}">
        <p14:creationId xmlns:p14="http://schemas.microsoft.com/office/powerpoint/2010/main" val="417677890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1579" y="1072055"/>
            <a:ext cx="9601196" cy="1497724"/>
          </a:xfrm>
        </p:spPr>
        <p:txBody>
          <a:bodyPr>
            <a:noAutofit/>
          </a:bodyPr>
          <a:lstStyle/>
          <a:p>
            <a:r>
              <a:rPr lang="uk-UA" sz="4000" b="1" i="1" dirty="0"/>
              <a:t>Рішення Європейського суду з прав людини</a:t>
            </a:r>
            <a:r>
              <a:rPr lang="uk-UA" sz="3600" b="1" i="1" dirty="0"/>
              <a:t/>
            </a:r>
            <a:br>
              <a:rPr lang="uk-UA" sz="3600" b="1" i="1" dirty="0"/>
            </a:br>
            <a:endParaRPr lang="ru-RU" sz="3600" b="1" i="1" dirty="0"/>
          </a:p>
        </p:txBody>
      </p:sp>
      <p:sp>
        <p:nvSpPr>
          <p:cNvPr id="3" name="Місце для вмісту 2"/>
          <p:cNvSpPr>
            <a:spLocks noGrp="1"/>
          </p:cNvSpPr>
          <p:nvPr>
            <p:ph idx="1"/>
          </p:nvPr>
        </p:nvSpPr>
        <p:spPr>
          <a:xfrm>
            <a:off x="1451579" y="2569779"/>
            <a:ext cx="9603275" cy="3452649"/>
          </a:xfrm>
        </p:spPr>
        <p:txBody>
          <a:bodyPr>
            <a:noAutofit/>
          </a:bodyPr>
          <a:lstStyle/>
          <a:p>
            <a:pPr marL="0" indent="0" algn="just">
              <a:spcBef>
                <a:spcPts val="0"/>
              </a:spcBef>
              <a:spcAft>
                <a:spcPts val="0"/>
              </a:spcAft>
              <a:buNone/>
            </a:pPr>
            <a:r>
              <a:rPr lang="uk-UA" sz="3200" i="1" u="sng" dirty="0">
                <a:latin typeface="Arial Unicode MS" panose="020B0604020202020204" pitchFamily="34" charset="-128"/>
                <a:ea typeface="Arial Unicode MS" panose="020B0604020202020204" pitchFamily="34" charset="-128"/>
                <a:cs typeface="Arial Unicode MS" panose="020B0604020202020204" pitchFamily="34" charset="-128"/>
              </a:rPr>
              <a:t>«</a:t>
            </a:r>
            <a:r>
              <a:rPr lang="uk-UA" sz="3200" i="1" u="sng" dirty="0" err="1">
                <a:latin typeface="Arial Unicode MS" panose="020B0604020202020204" pitchFamily="34" charset="-128"/>
                <a:ea typeface="Arial Unicode MS" panose="020B0604020202020204" pitchFamily="34" charset="-128"/>
                <a:cs typeface="Arial Unicode MS" panose="020B0604020202020204" pitchFamily="34" charset="-128"/>
              </a:rPr>
              <a:t>Леандр</a:t>
            </a:r>
            <a:r>
              <a:rPr lang="uk-UA" sz="3200" i="1" u="sng" dirty="0">
                <a:latin typeface="Arial Unicode MS" panose="020B0604020202020204" pitchFamily="34" charset="-128"/>
                <a:ea typeface="Arial Unicode MS" panose="020B0604020202020204" pitchFamily="34" charset="-128"/>
                <a:cs typeface="Arial Unicode MS" panose="020B0604020202020204" pitchFamily="34" charset="-128"/>
              </a:rPr>
              <a:t> проти Швеції»</a:t>
            </a:r>
          </a:p>
          <a:p>
            <a:pPr marL="0" indent="0" algn="just">
              <a:spcBef>
                <a:spcPts val="0"/>
              </a:spcBef>
              <a:spcAft>
                <a:spcPts val="0"/>
              </a:spcAft>
              <a:buNone/>
            </a:pPr>
            <a:endParaRPr lang="uk-UA" sz="3200" i="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spcBef>
                <a:spcPts val="0"/>
              </a:spcBef>
              <a:spcAft>
                <a:spcPts val="0"/>
              </a:spcAft>
              <a:buNone/>
            </a:pPr>
            <a:r>
              <a:rPr lang="uk-UA" sz="3200"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uk-UA" sz="3000" i="1" dirty="0">
                <a:latin typeface="Arial Unicode MS" panose="020B0604020202020204" pitchFamily="34" charset="-128"/>
                <a:ea typeface="Arial Unicode MS" panose="020B0604020202020204" pitchFamily="34" charset="-128"/>
                <a:cs typeface="Arial Unicode MS" panose="020B0604020202020204" pitchFamily="34" charset="-128"/>
              </a:rPr>
              <a:t>Зберігання державними органами інформації про особу </a:t>
            </a:r>
            <a:r>
              <a:rPr lang="uk-UA" sz="3000" b="1" i="1" dirty="0">
                <a:latin typeface="Arial Unicode MS" panose="020B0604020202020204" pitchFamily="34" charset="-128"/>
                <a:ea typeface="Arial Unicode MS" panose="020B0604020202020204" pitchFamily="34" charset="-128"/>
                <a:cs typeface="Arial Unicode MS" panose="020B0604020202020204" pitchFamily="34" charset="-128"/>
              </a:rPr>
              <a:t>становить втручання в її право на повагу до її приватного життя</a:t>
            </a:r>
            <a:r>
              <a:rPr lang="uk-UA" sz="3000" i="1" dirty="0">
                <a:latin typeface="Arial Unicode MS" panose="020B0604020202020204" pitchFamily="34" charset="-128"/>
                <a:ea typeface="Arial Unicode MS" panose="020B0604020202020204" pitchFamily="34" charset="-128"/>
                <a:cs typeface="Arial Unicode MS" panose="020B0604020202020204" pitchFamily="34" charset="-128"/>
              </a:rPr>
              <a:t>, а відтак повинно відповідати вимогам, що викладені в частині 2 статті 8 Конвенції. </a:t>
            </a:r>
          </a:p>
        </p:txBody>
      </p:sp>
    </p:spTree>
    <p:extLst>
      <p:ext uri="{BB962C8B-B14F-4D97-AF65-F5344CB8AC3E}">
        <p14:creationId xmlns:p14="http://schemas.microsoft.com/office/powerpoint/2010/main" val="324216357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2017" y="764371"/>
            <a:ext cx="8610600" cy="1108362"/>
          </a:xfrm>
        </p:spPr>
        <p:txBody>
          <a:bodyPr>
            <a:normAutofit/>
          </a:bodyPr>
          <a:lstStyle/>
          <a:p>
            <a:r>
              <a:rPr lang="uk-UA" b="1" dirty="0"/>
              <a:t>Конвенція № 108 Ради Європи </a:t>
            </a:r>
          </a:p>
        </p:txBody>
      </p:sp>
      <p:sp>
        <p:nvSpPr>
          <p:cNvPr id="3" name="Місце для вмісту 2"/>
          <p:cNvSpPr>
            <a:spLocks noGrp="1"/>
          </p:cNvSpPr>
          <p:nvPr>
            <p:ph idx="1"/>
          </p:nvPr>
        </p:nvSpPr>
        <p:spPr>
          <a:xfrm>
            <a:off x="1198179" y="2862600"/>
            <a:ext cx="10035879" cy="1283426"/>
          </a:xfrm>
        </p:spPr>
        <p:txBody>
          <a:bodyPr>
            <a:normAutofit fontScale="92500"/>
          </a:bodyPr>
          <a:lstStyle/>
          <a:p>
            <a:pPr marL="0" indent="0">
              <a:buNone/>
            </a:pPr>
            <a:r>
              <a:rPr lang="uk-UA" sz="4000" i="1" dirty="0">
                <a:latin typeface="Arial Unicode MS" panose="020B0604020202020204" pitchFamily="34" charset="-128"/>
                <a:ea typeface="Arial Unicode MS" panose="020B0604020202020204" pitchFamily="34" charset="-128"/>
                <a:cs typeface="Arial Unicode MS" panose="020B0604020202020204" pitchFamily="34" charset="-128"/>
              </a:rPr>
              <a:t>Про захист осіб у зв'язку з автоматизованою обробкою персональних даних</a:t>
            </a:r>
          </a:p>
        </p:txBody>
      </p:sp>
      <p:sp>
        <p:nvSpPr>
          <p:cNvPr id="4" name="Прямокутник 3"/>
          <p:cNvSpPr/>
          <p:nvPr/>
        </p:nvSpPr>
        <p:spPr>
          <a:xfrm>
            <a:off x="7611716" y="1913695"/>
            <a:ext cx="3390901"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2800" b="0" i="1" u="none" strike="noStrike" kern="0" cap="none" spc="0" normalizeH="0" baseline="0" noProof="0" dirty="0">
                <a:ln>
                  <a:noFill/>
                </a:ln>
                <a:solidFill>
                  <a:sysClr val="windowText" lastClr="000000"/>
                </a:solidFill>
                <a:effectLst/>
                <a:uLnTx/>
                <a:uFillTx/>
              </a:rPr>
              <a:t>28 січня 1981 року</a:t>
            </a:r>
          </a:p>
        </p:txBody>
      </p:sp>
      <p:sp>
        <p:nvSpPr>
          <p:cNvPr id="5" name="Прямокутник 4"/>
          <p:cNvSpPr/>
          <p:nvPr/>
        </p:nvSpPr>
        <p:spPr>
          <a:xfrm>
            <a:off x="4408714" y="4951225"/>
            <a:ext cx="6825344"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4000" b="0" i="0" u="none" strike="noStrike" kern="0" cap="all" spc="0" normalizeH="0" baseline="0" noProof="0" dirty="0">
                <a:ln>
                  <a:noFill/>
                </a:ln>
                <a:solidFill>
                  <a:sysClr val="windowText" lastClr="000000"/>
                </a:solidFill>
                <a:effectLst/>
                <a:uLnTx/>
                <a:uFillTx/>
                <a:latin typeface="+mj-lt"/>
                <a:ea typeface="+mj-ea"/>
                <a:cs typeface="+mj-cs"/>
              </a:rPr>
              <a:t>Додатковий протокол </a:t>
            </a:r>
          </a:p>
        </p:txBody>
      </p:sp>
      <p:sp>
        <p:nvSpPr>
          <p:cNvPr id="6" name="Прямокутник 5"/>
          <p:cNvSpPr/>
          <p:nvPr/>
        </p:nvSpPr>
        <p:spPr>
          <a:xfrm>
            <a:off x="3037115" y="4751170"/>
            <a:ext cx="849086" cy="110799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6600" b="1" i="0" u="none" strike="noStrike" kern="0" cap="none" spc="0" normalizeH="0" baseline="0" noProof="0" dirty="0">
                <a:ln>
                  <a:noFill/>
                </a:ln>
                <a:solidFill>
                  <a:schemeClr val="accent2">
                    <a:lumMod val="60000"/>
                    <a:lumOff val="40000"/>
                  </a:schemeClr>
                </a:solidFill>
                <a:effectLst/>
                <a:uLnTx/>
                <a:uFillTx/>
              </a:rPr>
              <a:t>+</a:t>
            </a:r>
          </a:p>
        </p:txBody>
      </p:sp>
    </p:spTree>
    <p:extLst>
      <p:ext uri="{BB962C8B-B14F-4D97-AF65-F5344CB8AC3E}">
        <p14:creationId xmlns:p14="http://schemas.microsoft.com/office/powerpoint/2010/main" val="149938870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1936" y="425343"/>
            <a:ext cx="2541814" cy="1015441"/>
          </a:xfrm>
          <a:effectLst>
            <a:outerShdw blurRad="50800" dist="50800" dir="5400000" algn="ctr" rotWithShape="0">
              <a:srgbClr val="000000">
                <a:alpha val="99000"/>
              </a:srgbClr>
            </a:outerShdw>
          </a:effectLst>
        </p:spPr>
        <p:txBody>
          <a:bodyPr/>
          <a:lstStyle/>
          <a:p>
            <a:r>
              <a:rPr lang="uk-UA" b="1" u="sng" dirty="0">
                <a:solidFill>
                  <a:schemeClr val="accent4">
                    <a:lumMod val="50000"/>
                  </a:schemeClr>
                </a:solidFill>
              </a:rPr>
              <a:t>Україна</a:t>
            </a:r>
          </a:p>
        </p:txBody>
      </p:sp>
      <p:sp>
        <p:nvSpPr>
          <p:cNvPr id="3" name="Місце для вмісту 2"/>
          <p:cNvSpPr>
            <a:spLocks noGrp="1"/>
          </p:cNvSpPr>
          <p:nvPr>
            <p:ph idx="1"/>
          </p:nvPr>
        </p:nvSpPr>
        <p:spPr>
          <a:xfrm>
            <a:off x="982842" y="735236"/>
            <a:ext cx="3396342" cy="702128"/>
          </a:xfrm>
        </p:spPr>
        <p:txBody>
          <a:bodyPr>
            <a:noAutofit/>
          </a:bodyPr>
          <a:lstStyle/>
          <a:p>
            <a:pPr marL="0" indent="0">
              <a:buNone/>
            </a:pPr>
            <a:r>
              <a:rPr lang="uk-UA" sz="2800" b="1" i="1" u="sng" dirty="0">
                <a:latin typeface="Arial Unicode MS" panose="020B0604020202020204" pitchFamily="34" charset="-128"/>
                <a:ea typeface="Arial Unicode MS" panose="020B0604020202020204" pitchFamily="34" charset="-128"/>
                <a:cs typeface="Arial Unicode MS" panose="020B0604020202020204" pitchFamily="34" charset="-128"/>
              </a:rPr>
              <a:t>6 липня 2010 року</a:t>
            </a:r>
            <a:r>
              <a:rPr lang="uk-UA" sz="2800" i="1" dirty="0">
                <a:latin typeface="Arial Unicode MS" panose="020B0604020202020204" pitchFamily="34" charset="-128"/>
                <a:ea typeface="Arial Unicode MS" panose="020B0604020202020204" pitchFamily="34" charset="-128"/>
                <a:cs typeface="Arial Unicode MS" panose="020B0604020202020204" pitchFamily="34" charset="-128"/>
              </a:rPr>
              <a:t/>
            </a:r>
            <a:br>
              <a:rPr lang="uk-UA" sz="2800" i="1" dirty="0">
                <a:latin typeface="Arial Unicode MS" panose="020B0604020202020204" pitchFamily="34" charset="-128"/>
                <a:ea typeface="Arial Unicode MS" panose="020B0604020202020204" pitchFamily="34" charset="-128"/>
                <a:cs typeface="Arial Unicode MS" panose="020B0604020202020204" pitchFamily="34" charset="-128"/>
              </a:rPr>
            </a:br>
            <a:endParaRPr lang="uk-UA" sz="2800"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Прямокутник 3"/>
          <p:cNvSpPr/>
          <p:nvPr/>
        </p:nvSpPr>
        <p:spPr>
          <a:xfrm>
            <a:off x="982842" y="1231269"/>
            <a:ext cx="9680028" cy="166199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ратифікація Конвенції про захист осіб у зв'язку з автоматизованою обробкою персональних даних та Додаткового протоколу до неї</a:t>
            </a:r>
            <a:r>
              <a:rPr kumimoji="0" lang="ru-RU" sz="1800" b="1" i="1" u="none" strike="noStrike" kern="0" cap="none" spc="0" normalizeH="0" baseline="0" noProof="0" dirty="0">
                <a:ln>
                  <a:noFill/>
                </a:ln>
                <a:solidFill>
                  <a:sysClr val="windowText" lastClr="000000"/>
                </a:solidFill>
                <a:effectLst/>
                <a:uLnTx/>
                <a:uFillTx/>
              </a:rPr>
              <a:t/>
            </a:r>
            <a:br>
              <a:rPr kumimoji="0" lang="ru-RU" sz="1800" b="1" i="1" u="none" strike="noStrike" kern="0" cap="none" spc="0" normalizeH="0" baseline="0" noProof="0" dirty="0">
                <a:ln>
                  <a:noFill/>
                </a:ln>
                <a:solidFill>
                  <a:sysClr val="windowText" lastClr="000000"/>
                </a:solidFill>
                <a:effectLst/>
                <a:uLnTx/>
                <a:uFillTx/>
              </a:rPr>
            </a:br>
            <a:endParaRPr kumimoji="0" lang="ru-RU" sz="1800" b="1" i="1" u="none" strike="noStrike" kern="0" cap="none" spc="0" normalizeH="0" baseline="0" noProof="0" dirty="0">
              <a:ln>
                <a:noFill/>
              </a:ln>
              <a:solidFill>
                <a:sysClr val="windowText" lastClr="000000"/>
              </a:solidFill>
              <a:effectLst/>
              <a:uLnTx/>
              <a:uFillTx/>
            </a:endParaRPr>
          </a:p>
        </p:txBody>
      </p:sp>
      <p:sp>
        <p:nvSpPr>
          <p:cNvPr id="5" name="Прямокутник 4"/>
          <p:cNvSpPr/>
          <p:nvPr/>
        </p:nvSpPr>
        <p:spPr>
          <a:xfrm>
            <a:off x="1195586" y="2893262"/>
            <a:ext cx="1975757"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4000" b="1" i="0" u="none" strike="noStrike" kern="0" cap="none" spc="0" normalizeH="0" baseline="0" noProof="0" dirty="0">
                <a:ln>
                  <a:noFill/>
                </a:ln>
                <a:solidFill>
                  <a:sysClr val="windowText" lastClr="000000"/>
                </a:solidFill>
                <a:effectLst/>
                <a:uLnTx/>
                <a:uFillTx/>
                <a:latin typeface="Monotype Corsiva" panose="03010101010201010101" pitchFamily="66" charset="0"/>
              </a:rPr>
              <a:t>Заяви:</a:t>
            </a:r>
            <a:r>
              <a:rPr kumimoji="0" lang="ru-RU" sz="4000" b="1" i="0" u="sng" strike="noStrike" kern="0" cap="none" spc="0" normalizeH="0" baseline="0" noProof="0" dirty="0">
                <a:ln>
                  <a:noFill/>
                </a:ln>
                <a:solidFill>
                  <a:sysClr val="windowText" lastClr="000000"/>
                </a:solidFill>
                <a:effectLst/>
                <a:uLnTx/>
                <a:uFillTx/>
              </a:rPr>
              <a:t> </a:t>
            </a:r>
          </a:p>
        </p:txBody>
      </p:sp>
      <p:sp>
        <p:nvSpPr>
          <p:cNvPr id="6" name="Прямокутник 5"/>
          <p:cNvSpPr/>
          <p:nvPr/>
        </p:nvSpPr>
        <p:spPr>
          <a:xfrm>
            <a:off x="1436914" y="3700151"/>
            <a:ext cx="10352315" cy="2246769"/>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k-UA" sz="2800" b="0" i="0" u="none" strike="noStrike" kern="0" cap="none" spc="0" normalizeH="0" baseline="0" noProof="0" dirty="0">
                <a:ln>
                  <a:noFill/>
                </a:ln>
                <a:solidFill>
                  <a:sysClr val="windowText" lastClr="000000"/>
                </a:solidFill>
                <a:effectLst/>
                <a:uLnTx/>
                <a:uFillTx/>
                <a:latin typeface="Monotype Corsiva" panose="03010101010201010101" pitchFamily="66" charset="0"/>
              </a:rPr>
              <a:t>Україна </a:t>
            </a:r>
            <a:r>
              <a:rPr kumimoji="0" lang="uk-UA" sz="2800" b="0" i="0" u="sng" strike="noStrike" kern="0" cap="none" spc="0" normalizeH="0" baseline="0" noProof="0" dirty="0">
                <a:ln>
                  <a:noFill/>
                </a:ln>
                <a:solidFill>
                  <a:sysClr val="windowText" lastClr="000000"/>
                </a:solidFill>
                <a:effectLst/>
                <a:uLnTx/>
                <a:uFillTx/>
                <a:latin typeface="Monotype Corsiva" panose="03010101010201010101" pitchFamily="66" charset="0"/>
              </a:rPr>
              <a:t>не  буде  застосовувати  </a:t>
            </a:r>
            <a:r>
              <a:rPr kumimoji="0" lang="uk-UA" sz="2800" b="0" i="0" u="none" strike="noStrike" kern="0" cap="none" spc="0" normalizeH="0" baseline="0" noProof="0" dirty="0">
                <a:ln>
                  <a:noFill/>
                </a:ln>
                <a:solidFill>
                  <a:sysClr val="windowText" lastClr="000000"/>
                </a:solidFill>
                <a:effectLst/>
                <a:uLnTx/>
                <a:uFillTx/>
                <a:latin typeface="Monotype Corsiva" panose="03010101010201010101" pitchFamily="66" charset="0"/>
              </a:rPr>
              <a:t>цю Конвенцію до персональних даних,  які обробляються фізичними  особами  виключно </a:t>
            </a:r>
            <a:r>
              <a:rPr kumimoji="0" lang="uk-UA" sz="2800" b="1" i="0" u="none" strike="noStrike" kern="0" cap="none" spc="0" normalizeH="0" baseline="0" noProof="0" dirty="0">
                <a:ln>
                  <a:noFill/>
                </a:ln>
                <a:solidFill>
                  <a:sysClr val="windowText" lastClr="000000"/>
                </a:solidFill>
                <a:effectLst/>
                <a:uLnTx/>
                <a:uFillTx/>
                <a:latin typeface="Monotype Corsiva" panose="03010101010201010101" pitchFamily="66" charset="0"/>
              </a:rPr>
              <a:t>для непрофесійних особистих чи побутових потреб";</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k-UA" sz="2800" b="0" i="0" u="none" strike="noStrike" kern="0" cap="none" spc="0" normalizeH="0" baseline="0" noProof="0" dirty="0">
                <a:ln>
                  <a:noFill/>
                </a:ln>
                <a:solidFill>
                  <a:sysClr val="windowText" lastClr="000000"/>
                </a:solidFill>
                <a:effectLst/>
                <a:uLnTx/>
                <a:uFillTx/>
                <a:latin typeface="Monotype Corsiva" panose="03010101010201010101" pitchFamily="66" charset="0"/>
              </a:rPr>
              <a:t>Україна  </a:t>
            </a:r>
            <a:r>
              <a:rPr kumimoji="0" lang="uk-UA" sz="2800" b="0" i="0" u="sng" strike="noStrike" kern="0" cap="none" spc="0" normalizeH="0" baseline="0" noProof="0" dirty="0">
                <a:ln>
                  <a:noFill/>
                </a:ln>
                <a:solidFill>
                  <a:sysClr val="windowText" lastClr="000000"/>
                </a:solidFill>
                <a:effectLst/>
                <a:uLnTx/>
                <a:uFillTx/>
                <a:latin typeface="Monotype Corsiva" panose="03010101010201010101" pitchFamily="66" charset="0"/>
              </a:rPr>
              <a:t>буде  застосовувати  </a:t>
            </a:r>
            <a:r>
              <a:rPr kumimoji="0" lang="uk-UA" sz="2800" b="0" i="0" u="none" strike="noStrike" kern="0" cap="none" spc="0" normalizeH="0" baseline="0" noProof="0" dirty="0">
                <a:ln>
                  <a:noFill/>
                </a:ln>
                <a:solidFill>
                  <a:sysClr val="windowText" lastClr="000000"/>
                </a:solidFill>
                <a:effectLst/>
                <a:uLnTx/>
                <a:uFillTx/>
                <a:latin typeface="Monotype Corsiva" panose="03010101010201010101" pitchFamily="66" charset="0"/>
              </a:rPr>
              <a:t>цю  Конвенцію до файлів персональних даних, </a:t>
            </a:r>
            <a:r>
              <a:rPr kumimoji="0" lang="uk-UA" sz="2800" b="1" i="0" u="none" strike="noStrike" kern="0" cap="none" spc="0" normalizeH="0" baseline="0" noProof="0" dirty="0">
                <a:ln>
                  <a:noFill/>
                </a:ln>
                <a:solidFill>
                  <a:sysClr val="windowText" lastClr="000000"/>
                </a:solidFill>
                <a:effectLst/>
                <a:uLnTx/>
                <a:uFillTx/>
                <a:latin typeface="Monotype Corsiva" panose="03010101010201010101" pitchFamily="66" charset="0"/>
              </a:rPr>
              <a:t>які не обробляються автоматизовано</a:t>
            </a:r>
            <a:r>
              <a:rPr kumimoji="0" lang="uk-UA" sz="2800" b="0" i="0" u="none" strike="noStrike" kern="0" cap="none" spc="0" normalizeH="0" baseline="0" noProof="0" dirty="0">
                <a:ln>
                  <a:noFill/>
                </a:ln>
                <a:solidFill>
                  <a:sysClr val="windowText" lastClr="000000"/>
                </a:solidFill>
                <a:effectLst/>
                <a:uLnTx/>
                <a:uFillTx/>
                <a:latin typeface="Monotype Corsiva" panose="03010101010201010101" pitchFamily="66" charset="0"/>
              </a:rPr>
              <a:t>.</a:t>
            </a:r>
          </a:p>
        </p:txBody>
      </p:sp>
    </p:spTree>
    <p:extLst>
      <p:ext uri="{BB962C8B-B14F-4D97-AF65-F5344CB8AC3E}">
        <p14:creationId xmlns:p14="http://schemas.microsoft.com/office/powerpoint/2010/main" val="65995074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0139" y="631852"/>
            <a:ext cx="9220200" cy="1293028"/>
          </a:xfrm>
        </p:spPr>
        <p:txBody>
          <a:bodyPr>
            <a:normAutofit/>
          </a:bodyPr>
          <a:lstStyle/>
          <a:p>
            <a:r>
              <a:rPr lang="uk-UA" sz="3600" b="1" dirty="0"/>
              <a:t>Закон України </a:t>
            </a:r>
            <a:br>
              <a:rPr lang="uk-UA" sz="3600" b="1" dirty="0"/>
            </a:br>
            <a:r>
              <a:rPr lang="uk-UA" sz="3600" b="1" dirty="0"/>
              <a:t>«Про захист персональних даних»</a:t>
            </a:r>
          </a:p>
        </p:txBody>
      </p:sp>
      <p:sp>
        <p:nvSpPr>
          <p:cNvPr id="3" name="Місце для вмісту 2"/>
          <p:cNvSpPr>
            <a:spLocks noGrp="1"/>
          </p:cNvSpPr>
          <p:nvPr>
            <p:ph idx="1"/>
          </p:nvPr>
        </p:nvSpPr>
        <p:spPr>
          <a:xfrm>
            <a:off x="1351723" y="2119257"/>
            <a:ext cx="9478616" cy="3603812"/>
          </a:xfrm>
        </p:spPr>
        <p:txBody>
          <a:bodyPr>
            <a:noAutofit/>
          </a:bodyPr>
          <a:lstStyle/>
          <a:p>
            <a:pPr marL="0" indent="0" algn="just">
              <a:buNone/>
            </a:pPr>
            <a:r>
              <a:rPr lang="uk-UA" i="1" dirty="0"/>
              <a:t>2. Дозволяється обробка персональних даних </a:t>
            </a:r>
            <a:r>
              <a:rPr lang="uk-UA" i="1" u="sng" dirty="0"/>
              <a:t>без застосування </a:t>
            </a:r>
            <a:r>
              <a:rPr lang="uk-UA" i="1" dirty="0"/>
              <a:t>положень цього Закону, якщо така обробка здійснюється:</a:t>
            </a:r>
          </a:p>
          <a:p>
            <a:pPr marL="0" indent="0" algn="just">
              <a:buNone/>
            </a:pPr>
            <a:r>
              <a:rPr lang="uk-UA" i="1" dirty="0"/>
              <a:t>1) фізичною особою виключно </a:t>
            </a:r>
            <a:r>
              <a:rPr lang="uk-UA" b="1" i="1" dirty="0"/>
              <a:t>для особистих чи побутових потреб</a:t>
            </a:r>
            <a:r>
              <a:rPr lang="uk-UA" i="1" dirty="0"/>
              <a:t>;</a:t>
            </a:r>
          </a:p>
          <a:p>
            <a:pPr marL="0" indent="0" algn="just">
              <a:buNone/>
            </a:pPr>
            <a:r>
              <a:rPr lang="uk-UA" i="1" dirty="0"/>
              <a:t>2) виключно </a:t>
            </a:r>
            <a:r>
              <a:rPr lang="uk-UA" b="1" i="1" dirty="0"/>
              <a:t>для журналістських та творчих цілей</a:t>
            </a:r>
            <a:r>
              <a:rPr lang="uk-UA" i="1" dirty="0"/>
              <a:t>, </a:t>
            </a:r>
            <a:r>
              <a:rPr lang="uk-UA" i="1" u="sng" dirty="0"/>
              <a:t>за умови </a:t>
            </a:r>
            <a:r>
              <a:rPr lang="uk-UA" i="1" dirty="0"/>
              <a:t>забезпечення балансу між правом на повагу до особистого життя та правом на свободу вираження поглядів.</a:t>
            </a:r>
          </a:p>
          <a:p>
            <a:pPr marL="0" indent="0" algn="just">
              <a:buNone/>
            </a:pPr>
            <a:r>
              <a:rPr lang="uk-UA" i="1" dirty="0"/>
              <a:t>3. Дія цього Закону не поширюється на відносини щодо отримання </a:t>
            </a:r>
            <a:r>
              <a:rPr lang="uk-UA" b="1" i="1" dirty="0"/>
              <a:t>архівної інформації репресивних органів</a:t>
            </a:r>
            <a:r>
              <a:rPr lang="uk-UA" i="1" dirty="0"/>
              <a:t>.</a:t>
            </a:r>
          </a:p>
        </p:txBody>
      </p:sp>
    </p:spTree>
    <p:extLst>
      <p:ext uri="{BB962C8B-B14F-4D97-AF65-F5344CB8AC3E}">
        <p14:creationId xmlns:p14="http://schemas.microsoft.com/office/powerpoint/2010/main" val="232707850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7029" y="604916"/>
            <a:ext cx="7089184" cy="1360072"/>
          </a:xfrm>
        </p:spPr>
        <p:txBody>
          <a:bodyPr>
            <a:normAutofit/>
          </a:bodyPr>
          <a:lstStyle/>
          <a:p>
            <a:r>
              <a:rPr lang="uk-UA" sz="2400" b="1" i="1" cap="none" dirty="0">
                <a:latin typeface="Arial Unicode MS" panose="020B0604020202020204" pitchFamily="34" charset="-128"/>
                <a:ea typeface="Arial Unicode MS" panose="020B0604020202020204" pitchFamily="34" charset="-128"/>
                <a:cs typeface="Arial Unicode MS" panose="020B0604020202020204" pitchFamily="34" charset="-128"/>
              </a:rPr>
              <a:t>наказ Уповноваженого Верховної Ради України з прав людини </a:t>
            </a:r>
            <a:br>
              <a:rPr lang="uk-UA" sz="2400" b="1" i="1" cap="none" dirty="0">
                <a:latin typeface="Arial Unicode MS" panose="020B0604020202020204" pitchFamily="34" charset="-128"/>
                <a:ea typeface="Arial Unicode MS" panose="020B0604020202020204" pitchFamily="34" charset="-128"/>
                <a:cs typeface="Arial Unicode MS" panose="020B0604020202020204" pitchFamily="34" charset="-128"/>
              </a:rPr>
            </a:br>
            <a:r>
              <a:rPr lang="uk-UA" sz="2400" b="1" i="1" cap="none" dirty="0">
                <a:latin typeface="Arial Unicode MS" panose="020B0604020202020204" pitchFamily="34" charset="-128"/>
                <a:ea typeface="Arial Unicode MS" panose="020B0604020202020204" pitchFamily="34" charset="-128"/>
                <a:cs typeface="Arial Unicode MS" panose="020B0604020202020204" pitchFamily="34" charset="-128"/>
              </a:rPr>
              <a:t>від 8 січня 2014 року № 1/02-14</a:t>
            </a:r>
            <a:endParaRPr lang="uk-UA" sz="2400" dirty="0">
              <a:latin typeface="+mn-lt"/>
              <a:ea typeface="+mn-ea"/>
              <a:cs typeface="+mn-cs"/>
            </a:endParaRPr>
          </a:p>
        </p:txBody>
      </p:sp>
      <p:sp>
        <p:nvSpPr>
          <p:cNvPr id="3" name="Місце для вмісту 2"/>
          <p:cNvSpPr>
            <a:spLocks noGrp="1"/>
          </p:cNvSpPr>
          <p:nvPr>
            <p:ph idx="1"/>
          </p:nvPr>
        </p:nvSpPr>
        <p:spPr>
          <a:xfrm>
            <a:off x="1182076" y="2538248"/>
            <a:ext cx="9960057" cy="3415080"/>
          </a:xfrm>
        </p:spPr>
        <p:txBody>
          <a:bodyPr>
            <a:normAutofit fontScale="92500" lnSpcReduction="20000"/>
          </a:bodyPr>
          <a:lstStyle/>
          <a:p>
            <a:pPr marL="0" indent="0">
              <a:buNone/>
            </a:pPr>
            <a:r>
              <a:rPr lang="uk-UA" sz="2600" dirty="0"/>
              <a:t>o	Типовий порядок обробки персональних даних; </a:t>
            </a:r>
          </a:p>
          <a:p>
            <a:pPr marL="0" indent="0">
              <a:buNone/>
            </a:pPr>
            <a:r>
              <a:rPr lang="uk-UA" sz="2600" dirty="0"/>
              <a:t>o	Порядок здійснення Уповноваженим Верховної Ради України з прав людини контролю за додержанням законодавства про захист персональних даних; </a:t>
            </a:r>
          </a:p>
          <a:p>
            <a:pPr marL="0" indent="0">
              <a:buNone/>
            </a:pPr>
            <a:r>
              <a:rPr lang="uk-UA" sz="2600" dirty="0"/>
              <a:t>o	Порядок повідомлення Уповноваженого Верховної Ради України з прав людини про обробку персональних даних, яка становить особливий ризик для прав і свобод суб’єктів персональних даних, про структурний підрозділ або відповідальну особу, що організовує роботу, пов’язану із захистом персональних даних при їх обробці, а також оприлюднення вказаної інформації. </a:t>
            </a:r>
            <a:endParaRPr lang="uk-UA" dirty="0"/>
          </a:p>
        </p:txBody>
      </p:sp>
    </p:spTree>
    <p:extLst>
      <p:ext uri="{BB962C8B-B14F-4D97-AF65-F5344CB8AC3E}">
        <p14:creationId xmlns:p14="http://schemas.microsoft.com/office/powerpoint/2010/main" val="2019473750"/>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ppt/theme/themeOverride2.xml><?xml version="1.0" encoding="utf-8"?>
<a:themeOverride xmlns:a="http://schemas.openxmlformats.org/drawingml/2006/main">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ppt/theme/themeOverride3.xml><?xml version="1.0" encoding="utf-8"?>
<a:themeOverride xmlns:a="http://schemas.openxmlformats.org/drawingml/2006/main">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ppt/theme/themeOverride4.xml><?xml version="1.0" encoding="utf-8"?>
<a:themeOverride xmlns:a="http://schemas.openxmlformats.org/drawingml/2006/main">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ppt/theme/themeOverride5.xml><?xml version="1.0" encoding="utf-8"?>
<a:themeOverride xmlns:a="http://schemas.openxmlformats.org/drawingml/2006/main">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29</TotalTime>
  <Words>7115</Words>
  <Application>Microsoft Office PowerPoint</Application>
  <PresentationFormat>Custom</PresentationFormat>
  <Paragraphs>441</Paragraphs>
  <Slides>45</Slides>
  <Notes>25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Кнопка</vt:lpstr>
      <vt:lpstr>Право на приватність, або захист персональних даних в Україні </vt:lpstr>
      <vt:lpstr>США                                 1890 р.</vt:lpstr>
      <vt:lpstr>Міжнародно-правові джерела</vt:lpstr>
      <vt:lpstr>Європейська конвенція про захист прав людини і основоположних свобод 1950 </vt:lpstr>
      <vt:lpstr>Рішення Європейського суду з прав людини </vt:lpstr>
      <vt:lpstr>Конвенція № 108 Ради Європи </vt:lpstr>
      <vt:lpstr>Україна</vt:lpstr>
      <vt:lpstr>Закон України  «Про захист персональних даних»</vt:lpstr>
      <vt:lpstr>наказ Уповноваженого Верховної Ради України з прав людини  від 8 січня 2014 року № 1/02-14</vt:lpstr>
      <vt:lpstr>PowerPoint Presentation</vt:lpstr>
      <vt:lpstr>персональні дані </vt:lpstr>
      <vt:lpstr>«ідентифікована особа» </vt:lpstr>
      <vt:lpstr>PowerPoint Presentation</vt:lpstr>
      <vt:lpstr>Суб'єкти відносин, пов'язаних із персональними даними</vt:lpstr>
      <vt:lpstr>володілець персональних даних </vt:lpstr>
      <vt:lpstr>розпорядник персональних даних </vt:lpstr>
      <vt:lpstr>ТРЕТІ ОСОБИ</vt:lpstr>
      <vt:lpstr>обробка персональних даних  </vt:lpstr>
      <vt:lpstr>Обробка персональних даних здійснюється </vt:lpstr>
      <vt:lpstr>Принципи викладено в статті 6 Закону, відповідно до якої: </vt:lpstr>
      <vt:lpstr>PowerPoint Presentation</vt:lpstr>
      <vt:lpstr>Принцип пропорційності</vt:lpstr>
      <vt:lpstr>Мета обробки Стаття 6. Загальні вимоги до обробки персональних даних</vt:lpstr>
      <vt:lpstr> </vt:lpstr>
      <vt:lpstr>PowerPoint Presentation</vt:lpstr>
      <vt:lpstr>PowerPoint Presentation</vt:lpstr>
      <vt:lpstr>PowerPoint Presentation</vt:lpstr>
      <vt:lpstr>Стаття 11. Підстави для обробки персональних даних</vt:lpstr>
      <vt:lpstr>Згода суб’єкта персональних даних</vt:lpstr>
      <vt:lpstr>Стаття 11. Підстави для обробки персональних даних</vt:lpstr>
      <vt:lpstr>Стаття 21. Повідомлення про дії з персональними даними</vt:lpstr>
      <vt:lpstr>Суб'єкт персональних даних повідомляється про (ст.12) </vt:lpstr>
      <vt:lpstr> Стаття 16. Порядок доступу до персональних даних </vt:lpstr>
      <vt:lpstr>У запиті зазначаються:</vt:lpstr>
      <vt:lpstr>стаття 21  Закону України «Про інформацію» </vt:lpstr>
      <vt:lpstr>Не є конфіденційною інформацією персональні дані, </vt:lpstr>
      <vt:lpstr>  стаття 25 ЗУ «Про ЗПД» Дозволяється обробка персональних даних без застосування положень цього Закону, якщо така обробка здійснюється: . </vt:lpstr>
      <vt:lpstr>СТРОКИ РОЗГЛЯДУ ЗАПИТУ</vt:lpstr>
      <vt:lpstr>!!!</vt:lpstr>
      <vt:lpstr>Принцип прозорості обробки</vt:lpstr>
      <vt:lpstr>Стаття 8. Права суб'єкта  персональних даних</vt:lpstr>
      <vt:lpstr>PowerPoint Presentation</vt:lpstr>
      <vt:lpstr>Стаття 188-39. Порушення законодавства у сфері захисту персональних даних КУпАП</vt:lpstr>
      <vt:lpstr>Стаття 188-40. Невиконання законних вимог Уповноваженого Верховної Ради України з прав людини</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 на приватність, або захист персональних даних в Україні </dc:title>
  <dc:creator>Elene B</dc:creator>
  <cp:lastModifiedBy>OSTAPA Iryna</cp:lastModifiedBy>
  <cp:revision>5</cp:revision>
  <dcterms:created xsi:type="dcterms:W3CDTF">2016-11-14T19:46:56Z</dcterms:created>
  <dcterms:modified xsi:type="dcterms:W3CDTF">2016-11-19T09:32:19Z</dcterms:modified>
</cp:coreProperties>
</file>